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4" r:id="rId6"/>
    <p:sldId id="261" r:id="rId7"/>
    <p:sldId id="265" r:id="rId8"/>
    <p:sldId id="273" r:id="rId9"/>
    <p:sldId id="274" r:id="rId10"/>
    <p:sldId id="275" r:id="rId11"/>
    <p:sldId id="276" r:id="rId12"/>
    <p:sldId id="267" r:id="rId13"/>
    <p:sldId id="277" r:id="rId14"/>
    <p:sldId id="262" r:id="rId15"/>
    <p:sldId id="269" r:id="rId16"/>
    <p:sldId id="268" r:id="rId17"/>
    <p:sldId id="278" r:id="rId18"/>
    <p:sldId id="279" r:id="rId19"/>
    <p:sldId id="280" r:id="rId20"/>
    <p:sldId id="263" r:id="rId21"/>
    <p:sldId id="270" r:id="rId22"/>
    <p:sldId id="271" r:id="rId23"/>
    <p:sldId id="272" r:id="rId24"/>
    <p:sldId id="26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9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7" autoAdjust="0"/>
    <p:restoredTop sz="67844" autoAdjust="0"/>
  </p:normalViewPr>
  <p:slideViewPr>
    <p:cSldViewPr snapToGrid="0">
      <p:cViewPr varScale="1">
        <p:scale>
          <a:sx n="48" d="100"/>
          <a:sy n="48" d="100"/>
        </p:scale>
        <p:origin x="8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FA1E6-5895-4221-9D10-FABA2F32CE9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28F18-D796-497E-8F93-5CB5471B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00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글씨체는 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) </a:t>
            </a:r>
            <a:r>
              <a:rPr lang="ko-KR" altLang="en-US" dirty="0"/>
              <a:t>제목</a:t>
            </a:r>
            <a:r>
              <a:rPr lang="en-US" altLang="ko-KR" dirty="0"/>
              <a:t>: </a:t>
            </a:r>
            <a:r>
              <a:rPr lang="ko-KR" altLang="en-US" dirty="0" err="1"/>
              <a:t>한컴윤고딕</a:t>
            </a:r>
            <a:r>
              <a:rPr lang="en-US" altLang="ko-KR" dirty="0"/>
              <a:t>240 </a:t>
            </a:r>
            <a:r>
              <a:rPr lang="ko-KR" altLang="en-US" dirty="0"/>
              <a:t>본문</a:t>
            </a:r>
            <a:r>
              <a:rPr lang="en-US" altLang="ko-KR" dirty="0"/>
              <a:t>: </a:t>
            </a:r>
            <a:r>
              <a:rPr lang="ko-KR" altLang="en-US" dirty="0" err="1"/>
              <a:t>한컴윤고딕</a:t>
            </a:r>
            <a:r>
              <a:rPr lang="en-US" altLang="ko-KR" dirty="0"/>
              <a:t>230 / (</a:t>
            </a:r>
            <a:r>
              <a:rPr lang="ko-KR" altLang="en-US" dirty="0"/>
              <a:t>영어</a:t>
            </a:r>
            <a:r>
              <a:rPr lang="en-US" altLang="ko-KR" dirty="0"/>
              <a:t>) 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본문</a:t>
            </a:r>
            <a:r>
              <a:rPr lang="en-US" altLang="ko-KR" dirty="0"/>
              <a:t>: Arial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중간에 </a:t>
            </a:r>
            <a:r>
              <a:rPr lang="en-US" altLang="ko-KR" dirty="0"/>
              <a:t>Part </a:t>
            </a:r>
            <a:r>
              <a:rPr lang="ko-KR" altLang="en-US" dirty="0"/>
              <a:t>구분하는 페이지에서 한글로 된 제목만 </a:t>
            </a:r>
            <a:r>
              <a:rPr lang="en-US" altLang="ko-KR" dirty="0"/>
              <a:t>THE</a:t>
            </a:r>
            <a:r>
              <a:rPr lang="ko-KR" altLang="en-US" dirty="0" err="1"/>
              <a:t>명품고딕</a:t>
            </a:r>
            <a:r>
              <a:rPr lang="en-US" altLang="ko-KR" dirty="0"/>
              <a:t>L </a:t>
            </a:r>
            <a:r>
              <a:rPr lang="ko-KR" altLang="en-US" dirty="0"/>
              <a:t>이고 나머지는 위와 동일</a:t>
            </a:r>
            <a:r>
              <a:rPr lang="en-US" altLang="ko-KR" dirty="0"/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만약 오빠 컴퓨터에 글씨체 없으면 대충 기본 중 맘에 드는 걸로 골라서 해줘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혹시 모르니까 마지막에 저장할 때는 </a:t>
            </a:r>
            <a:r>
              <a:rPr lang="en-US" altLang="ko-KR" dirty="0"/>
              <a:t>pdf</a:t>
            </a:r>
            <a:r>
              <a:rPr lang="ko-KR" altLang="en-US" dirty="0"/>
              <a:t>로 하면 글씨체 문제는 </a:t>
            </a:r>
            <a:r>
              <a:rPr lang="ko-KR" altLang="en-US" dirty="0" err="1"/>
              <a:t>없을꺼야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애니메이션은 안 넣었고</a:t>
            </a:r>
            <a:r>
              <a:rPr lang="en-US" altLang="ko-KR" dirty="0"/>
              <a:t>, </a:t>
            </a:r>
            <a:r>
              <a:rPr lang="ko-KR" altLang="en-US" dirty="0"/>
              <a:t>오빠가 발표할 때 편한 위치에 </a:t>
            </a:r>
            <a:r>
              <a:rPr lang="ko-KR" altLang="en-US" dirty="0" err="1"/>
              <a:t>에니메이션</a:t>
            </a:r>
            <a:r>
              <a:rPr lang="ko-KR" altLang="en-US" dirty="0"/>
              <a:t> 넣어주면 될 것 같아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8F18-D796-497E-8F93-5CB5471B04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1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 err="1"/>
              <a:t>개취</a:t>
            </a:r>
            <a:r>
              <a:rPr lang="en-US" altLang="ko-KR" dirty="0"/>
              <a:t>)</a:t>
            </a:r>
            <a:r>
              <a:rPr lang="ko-KR" altLang="en-US" dirty="0"/>
              <a:t>여기에서 앱의 필요성</a:t>
            </a:r>
            <a:r>
              <a:rPr lang="en-US" altLang="ko-KR" dirty="0"/>
              <a:t>, </a:t>
            </a:r>
            <a:r>
              <a:rPr lang="ko-KR" altLang="en-US" dirty="0"/>
              <a:t>기존 앱과의 차별성은 처음 화면에서는 안보였다가 엔터치면 하나씩 보이게 하면 좋을 듯 </a:t>
            </a:r>
            <a:r>
              <a:rPr lang="en-US" altLang="ko-KR" dirty="0"/>
              <a:t>(</a:t>
            </a:r>
            <a:r>
              <a:rPr lang="ko-KR" altLang="en-US" dirty="0"/>
              <a:t>이렇게 생긴 다른 화면도 마찬가지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8F18-D796-497E-8F93-5CB5471B04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09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&lt;</a:t>
            </a:r>
            <a:r>
              <a:rPr lang="ko-KR" altLang="en-US" dirty="0"/>
              <a:t>여기는 우리가 현재 구현한 내용은 아니지만 앞으로 이런 식으로 발전하면 그만큼 가치 있는 프로젝트의 시발점이 될 수 있다</a:t>
            </a:r>
            <a:r>
              <a:rPr lang="en-US" altLang="ko-KR" dirty="0"/>
              <a:t>… </a:t>
            </a:r>
            <a:r>
              <a:rPr lang="ko-KR" altLang="en-US" dirty="0"/>
              <a:t>뭐 이런 의미로 </a:t>
            </a:r>
            <a:r>
              <a:rPr lang="ko-KR" altLang="en-US" dirty="0" err="1"/>
              <a:t>만든거임</a:t>
            </a:r>
            <a:r>
              <a:rPr lang="en-US" altLang="ko-KR" dirty="0"/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지원가능한 언어를 늘림 </a:t>
            </a:r>
            <a:r>
              <a:rPr lang="en-US" altLang="ko-KR" dirty="0"/>
              <a:t>-&gt; </a:t>
            </a:r>
            <a:r>
              <a:rPr lang="ko-KR" altLang="en-US" dirty="0"/>
              <a:t>지금도 유료버전 </a:t>
            </a:r>
            <a:r>
              <a:rPr lang="en-US" altLang="ko-KR" dirty="0"/>
              <a:t>API</a:t>
            </a:r>
            <a:r>
              <a:rPr lang="ko-KR" altLang="en-US" dirty="0"/>
              <a:t>를 사용하면 성능을 높일 수 있음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빅데이터 축적을 통한 </a:t>
            </a:r>
            <a:r>
              <a:rPr lang="en-US" altLang="ko-KR" dirty="0"/>
              <a:t>FAQ </a:t>
            </a:r>
            <a:r>
              <a:rPr lang="ko-KR" altLang="en-US" dirty="0"/>
              <a:t>개선 </a:t>
            </a:r>
            <a:r>
              <a:rPr lang="en-US" altLang="ko-KR" dirty="0"/>
              <a:t>-&gt; </a:t>
            </a:r>
            <a:r>
              <a:rPr lang="ko-KR" altLang="en-US" dirty="0"/>
              <a:t>우리 </a:t>
            </a:r>
            <a:r>
              <a:rPr lang="en-US" altLang="ko-KR" dirty="0" err="1"/>
              <a:t>stt</a:t>
            </a:r>
            <a:r>
              <a:rPr lang="ko-KR" altLang="en-US" dirty="0"/>
              <a:t>랑 번역 쓸 때</a:t>
            </a:r>
            <a:r>
              <a:rPr lang="en-US" altLang="ko-KR" dirty="0"/>
              <a:t>, </a:t>
            </a:r>
            <a:r>
              <a:rPr lang="ko-KR" altLang="en-US" dirty="0"/>
              <a:t>구글에서 우리 정보 가져가듯이 질문 목록을 축적해서 </a:t>
            </a:r>
            <a:r>
              <a:rPr lang="en-US" altLang="ko-KR" dirty="0"/>
              <a:t>FAQ </a:t>
            </a:r>
            <a:r>
              <a:rPr lang="ko-KR" altLang="en-US" dirty="0"/>
              <a:t>개선 가능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즐겨 찾기 기능을 활용한 유저 맞춤 추천 </a:t>
            </a:r>
            <a:r>
              <a:rPr lang="en-US" altLang="ko-KR" dirty="0"/>
              <a:t>-&gt; </a:t>
            </a:r>
            <a:r>
              <a:rPr lang="ko-KR" altLang="en-US" dirty="0"/>
              <a:t>약간 축제별로 해시태그</a:t>
            </a:r>
            <a:r>
              <a:rPr lang="en-US" altLang="ko-KR" dirty="0"/>
              <a:t>(#) </a:t>
            </a:r>
            <a:r>
              <a:rPr lang="ko-KR" altLang="en-US" dirty="0"/>
              <a:t>뽑아 내서</a:t>
            </a:r>
            <a:r>
              <a:rPr lang="en-US" altLang="ko-KR" dirty="0"/>
              <a:t>(</a:t>
            </a:r>
            <a:r>
              <a:rPr lang="ko-KR" altLang="en-US" dirty="0"/>
              <a:t>이거 구글에 분석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있는데 이름은 지금 기억 </a:t>
            </a:r>
            <a:r>
              <a:rPr lang="ko-KR" altLang="en-US" dirty="0" err="1"/>
              <a:t>안남</a:t>
            </a:r>
            <a:r>
              <a:rPr lang="en-US" altLang="ko-KR" dirty="0"/>
              <a:t>) </a:t>
            </a:r>
            <a:r>
              <a:rPr lang="ko-KR" altLang="en-US" dirty="0"/>
              <a:t>그거를 좋아요 설정해 놓으면 그 해시태그가 있는 축제 중에서 맞춤 추천해 주는 기능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커뮤니티를 통한 유저 간의 축제 후기 공유 가능 </a:t>
            </a:r>
            <a:r>
              <a:rPr lang="en-US" altLang="ko-KR" dirty="0"/>
              <a:t>-&gt; </a:t>
            </a:r>
            <a:r>
              <a:rPr lang="ko-KR" altLang="en-US" dirty="0"/>
              <a:t>구글지도 후기나 </a:t>
            </a:r>
            <a:r>
              <a:rPr lang="ko-KR" altLang="en-US" dirty="0" err="1"/>
              <a:t>에타</a:t>
            </a:r>
            <a:r>
              <a:rPr lang="ko-KR" altLang="en-US" dirty="0"/>
              <a:t> 강의 평가 </a:t>
            </a:r>
            <a:r>
              <a:rPr lang="ko-KR" altLang="en-US" dirty="0" err="1"/>
              <a:t>같은거</a:t>
            </a:r>
            <a:r>
              <a:rPr lang="en-US" altLang="ko-KR" dirty="0"/>
              <a:t>.</a:t>
            </a:r>
            <a:r>
              <a:rPr lang="ko-KR" altLang="en-US" dirty="0"/>
              <a:t> 매년 시행하는 축제 같은 거는 후기를 계속 모을 수 있게 하면 좋을 듯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서버 구축을 통한 유저 간의 메신저 기능</a:t>
            </a:r>
            <a:r>
              <a:rPr lang="en-US" altLang="ko-KR" dirty="0"/>
              <a:t>	-&gt; </a:t>
            </a:r>
            <a:r>
              <a:rPr lang="ko-KR" altLang="en-US" dirty="0"/>
              <a:t>우리 </a:t>
            </a:r>
            <a:r>
              <a:rPr lang="en-US" altLang="ko-KR" dirty="0"/>
              <a:t>communication </a:t>
            </a:r>
            <a:r>
              <a:rPr lang="ko-KR" altLang="en-US" dirty="0"/>
              <a:t>부분을 카카오톡 같이 특정 </a:t>
            </a:r>
            <a:r>
              <a:rPr lang="ko-KR" altLang="en-US" dirty="0" err="1"/>
              <a:t>유저랑</a:t>
            </a:r>
            <a:r>
              <a:rPr lang="ko-KR" altLang="en-US" dirty="0"/>
              <a:t> 메신저가 가능하게 만드는 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8F18-D796-497E-8F93-5CB5471B04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16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여기는 시연 영상 </a:t>
            </a:r>
            <a:r>
              <a:rPr lang="ko-KR" altLang="en-US" dirty="0" err="1"/>
              <a:t>넣었어</a:t>
            </a:r>
            <a:r>
              <a:rPr lang="en-US" altLang="ko-KR" dirty="0"/>
              <a:t>. </a:t>
            </a:r>
            <a:r>
              <a:rPr lang="ko-KR" altLang="en-US" dirty="0"/>
              <a:t>바로 실행 가능하게 해 놓으면 좋고</a:t>
            </a:r>
            <a:r>
              <a:rPr lang="en-US" altLang="ko-KR" dirty="0"/>
              <a:t>, </a:t>
            </a:r>
            <a:r>
              <a:rPr lang="ko-KR" altLang="en-US" dirty="0"/>
              <a:t>아님 발표할 때 파일 따로 재생시키면 될 것 같아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8F18-D796-497E-8F93-5CB5471B04F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46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글씨체 처음 화면이랑 얼추 비슷하게 맞추려고 따로 내가 이미지 생성 해서 넣었는데 화질이 좀 깨지는 거 같아</a:t>
            </a:r>
            <a:r>
              <a:rPr lang="en-US" altLang="ko-KR" dirty="0"/>
              <a:t>. </a:t>
            </a:r>
            <a:r>
              <a:rPr lang="ko-KR" altLang="en-US" dirty="0"/>
              <a:t>이게 최선이라 </a:t>
            </a:r>
            <a:r>
              <a:rPr lang="ko-KR" altLang="en-US" dirty="0" err="1"/>
              <a:t>별로면</a:t>
            </a:r>
            <a:r>
              <a:rPr lang="ko-KR" altLang="en-US" dirty="0"/>
              <a:t> 그냥 텍스트로 바꿔도 될 것 같아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8F18-D796-497E-8F93-5CB5471B04F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93BCD-8659-4309-86C3-BF46607F3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4E07E1-70A5-4F50-81DC-48D693523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CD112-7098-4833-BF2F-D83DAE83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301450-8CF9-4F88-B6E4-26FB19A4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30FA8-FF92-400E-B5A0-1471D5E3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61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30CC9-A561-481D-AA75-A350D0FA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F32FAF-7690-4090-ACAD-D8EAD09E0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71DFB-C115-4212-8FF9-98AE1658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A4F1B-FC72-4DD0-A0E8-CA0C372E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5699-4C11-4370-B581-0E8A7F34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4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8E3BDC-82BD-4CBD-B592-88051A47F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8B65DA-B78B-4F8C-A9CC-FC4A450B4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4A607-1362-4B61-9696-99D621F4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A9C2B-BF2B-4FC2-B8FD-1571607B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6E31BE-0B22-46C5-BC89-C34C7450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79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C6853-D232-4A0C-B041-BB336E15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98B82-9014-4170-95B0-98797109A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E4578-FD73-462D-99F6-4C864A3E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BD914-35B8-40F9-985C-892CD78F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FC22CC-6E3D-419D-92B1-EAB30FF6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36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CB6D1-2DA1-44AA-A09A-8856BEE1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855086-2EE7-4C26-BF26-55001180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F5D36-C81A-41F0-9914-571F3A8C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31BAC8-8F92-4311-AC2B-99ADF3B8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149CE-538A-4C74-A520-F59C1F23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617BE-5DE6-4E4F-ADBF-A9357B3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5D78A-73E2-4CBB-9C1E-E829649B0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5F8F07-C8F2-4DDE-B7CE-A978B75D5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487B4-6397-4D9D-A5F0-D7F264F5A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711AA8-1CC2-4ED3-B786-FFB93BF7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4DB559-584F-470B-A6B3-FADACB769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4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2DB5E-EC8A-448B-BF39-432601201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5B5C3-78E7-4FCB-9654-6E0AD8189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B731C-7EA5-409C-B141-FB4B3D0D3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2D225E-2833-495D-A34E-E8495A155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04C51B-A126-48CB-8B9E-D7E7F643E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04C9E5-FA37-4AA7-868F-A09A7779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D7FA0C-9642-48BE-89E5-C909871AE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BCC383-E912-4F86-B541-90ACE7CD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80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D4425-E4A0-4A44-8D7A-39EA44B0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A99F05-E5AA-4FD8-8F51-6A255107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184505-E766-4452-B2EB-F1A7D3FE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1F4B87-F414-4DD6-8241-4A5FD68D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32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138118-6C0C-4BDB-8245-F749CA7A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092756-4C04-45AF-BE44-D9EF847A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53DC1-A70C-45A0-962B-0FE33221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71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EBCEA-E3F9-4666-9A3E-3C11B09E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B4B04-0170-4EC0-BD22-9FBE46C9C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A39080-40F6-4F99-91EB-5718EE8F0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4FE4DA-A348-48F8-A9B1-4EB62E94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9FA0BE-ED1A-4B1F-BA69-9D35E600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3C1167-4ED7-44F1-88CF-0672761A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57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08F6F-E314-4C29-8DCB-E778D5DDC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20F2DA-7376-47BD-A237-CEE4D7206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686793-0D15-4C96-A509-7AFE9C981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851DB-7142-4345-B787-46A06B532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925F4-FF17-4026-8641-1724555E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0AB443-2D0D-4C23-AAEE-8716E2B0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32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206CE4-BAFA-4F98-BABF-664C22FE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FF5077-6B69-4E84-82F5-332FB646E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585D-4CED-47D8-9654-33B9625E48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962D3-1859-4525-965B-0E03437D21D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307233-AC6A-4A45-B2D9-33B5F82C3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C413A4-8690-41EA-B078-C405922AE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F2E18-E17F-4DB3-BA22-A1163BE28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0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C3134D-F75B-4727-BE3C-34DDEEDD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00" y="0"/>
            <a:ext cx="12204400" cy="68649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EB32DC-DA28-4A77-929A-F7449F6D7E32}"/>
              </a:ext>
            </a:extLst>
          </p:cNvPr>
          <p:cNvSpPr/>
          <p:nvPr/>
        </p:nvSpPr>
        <p:spPr>
          <a:xfrm>
            <a:off x="-12400" y="0"/>
            <a:ext cx="12216800" cy="6858000"/>
          </a:xfrm>
          <a:prstGeom prst="rect">
            <a:avLst/>
          </a:prstGeom>
          <a:solidFill>
            <a:srgbClr val="08496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6A4660-ADC0-4944-92BD-793C99FD2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48" y="1686940"/>
            <a:ext cx="2433303" cy="212024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6BDD5C3-B2EB-44F3-B0A7-37D190B794ED}"/>
              </a:ext>
            </a:extLst>
          </p:cNvPr>
          <p:cNvGrpSpPr/>
          <p:nvPr/>
        </p:nvGrpSpPr>
        <p:grpSpPr>
          <a:xfrm>
            <a:off x="4432287" y="4212344"/>
            <a:ext cx="3381676" cy="497585"/>
            <a:chOff x="4427360" y="4571738"/>
            <a:chExt cx="3381676" cy="4975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C2BA8AE-E57F-4D58-8EFF-8CC362784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360" y="4606287"/>
              <a:ext cx="2016605" cy="43586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E44CD3-402E-40F3-BC43-45A3FE5C4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1611" y="4571738"/>
              <a:ext cx="1207425" cy="49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040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다국어 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2.</a:t>
            </a:r>
            <a:r>
              <a:rPr lang="ko-KR" altLang="en-US" sz="1600" spc="-150" dirty="0">
                <a:solidFill>
                  <a:schemeClr val="accent4"/>
                </a:solidFill>
              </a:rPr>
              <a:t> 서비스 내용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A4376C-6293-4DA3-8FA0-8F9DEDB231E1}"/>
              </a:ext>
            </a:extLst>
          </p:cNvPr>
          <p:cNvSpPr txBox="1"/>
          <p:nvPr/>
        </p:nvSpPr>
        <p:spPr>
          <a:xfrm>
            <a:off x="918569" y="1867986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축제정보 번역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4C680F-6AB2-411D-A3A5-66D60AD6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384" y="2618120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CCC395-D846-4E5E-8A72-D5F149DD0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03" y="2618120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E09FC0-9315-4E29-BE9F-7FC2018A4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41" y="2618120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F884EA-B3A7-40E7-B6FC-5D135E4E2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383" y="2618120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D1FAA8-A8BD-40D3-B8DC-F77AE98C5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883" y="2618120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229589-58D2-4E99-9A88-C7AD60738A93}"/>
              </a:ext>
            </a:extLst>
          </p:cNvPr>
          <p:cNvGrpSpPr/>
          <p:nvPr/>
        </p:nvGrpSpPr>
        <p:grpSpPr>
          <a:xfrm>
            <a:off x="3635086" y="5982733"/>
            <a:ext cx="4895892" cy="495361"/>
            <a:chOff x="600065" y="5485953"/>
            <a:chExt cx="4895892" cy="49536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87FA2FB-B1EC-4695-A50D-545DC8535AA9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075AB-0966-4BF2-89B0-4146B2755AA3}"/>
                </a:ext>
              </a:extLst>
            </p:cNvPr>
            <p:cNvSpPr txBox="1"/>
            <p:nvPr/>
          </p:nvSpPr>
          <p:spPr>
            <a:xfrm>
              <a:off x="600065" y="5581204"/>
              <a:ext cx="4895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4</a:t>
              </a:r>
              <a:r>
                <a:rPr lang="ko-KR" altLang="en-US" sz="2000" dirty="0"/>
                <a:t>개 국어 지원 </a:t>
              </a:r>
              <a:r>
                <a:rPr lang="en-US" altLang="ko-KR" sz="2000" dirty="0"/>
                <a:t>(</a:t>
              </a:r>
              <a:r>
                <a:rPr lang="ko-KR" altLang="en-US" sz="2000" dirty="0"/>
                <a:t>한국어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영어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중국어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일본어</a:t>
              </a:r>
              <a:r>
                <a:rPr lang="en-US" altLang="ko-KR" sz="2000" dirty="0"/>
                <a:t>)</a:t>
              </a:r>
              <a:r>
                <a:rPr lang="ko-KR" altLang="en-US" sz="2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4989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다국어 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2.</a:t>
            </a:r>
            <a:r>
              <a:rPr lang="ko-KR" altLang="en-US" sz="1600" spc="-150" dirty="0">
                <a:solidFill>
                  <a:schemeClr val="accent4"/>
                </a:solidFill>
              </a:rPr>
              <a:t> 서비스 내용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A4376C-6293-4DA3-8FA0-8F9DEDB231E1}"/>
              </a:ext>
            </a:extLst>
          </p:cNvPr>
          <p:cNvSpPr txBox="1"/>
          <p:nvPr/>
        </p:nvSpPr>
        <p:spPr>
          <a:xfrm>
            <a:off x="918569" y="1867986"/>
            <a:ext cx="4830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한국인</a:t>
            </a:r>
            <a:r>
              <a:rPr lang="en-US" altLang="ko-KR" sz="2800" dirty="0">
                <a:solidFill>
                  <a:schemeClr val="accent4"/>
                </a:solidFill>
              </a:rPr>
              <a:t>/</a:t>
            </a:r>
            <a:r>
              <a:rPr lang="ko-KR" altLang="en-US" sz="2800" dirty="0">
                <a:solidFill>
                  <a:schemeClr val="accent4"/>
                </a:solidFill>
              </a:rPr>
              <a:t>외국인 의사소통 보조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C2B1D8-732E-4A6F-A166-D5B48C97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517" y="2391206"/>
            <a:ext cx="2430000" cy="432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67A95F3-37FE-44CD-A917-CC4DCBDDAC8E}"/>
              </a:ext>
            </a:extLst>
          </p:cNvPr>
          <p:cNvSpPr/>
          <p:nvPr/>
        </p:nvSpPr>
        <p:spPr>
          <a:xfrm>
            <a:off x="6742045" y="5698050"/>
            <a:ext cx="604350" cy="56360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C3B515A-6DE2-45F0-B316-E41952007E3D}"/>
              </a:ext>
            </a:extLst>
          </p:cNvPr>
          <p:cNvSpPr/>
          <p:nvPr/>
        </p:nvSpPr>
        <p:spPr>
          <a:xfrm>
            <a:off x="4661453" y="2604052"/>
            <a:ext cx="2922105" cy="3103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101A12F-66CB-4A16-9147-76AB5F1C7BDD}"/>
              </a:ext>
            </a:extLst>
          </p:cNvPr>
          <p:cNvSpPr/>
          <p:nvPr/>
        </p:nvSpPr>
        <p:spPr>
          <a:xfrm>
            <a:off x="7254844" y="3127272"/>
            <a:ext cx="346493" cy="695739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AA7A3653-C635-4A9E-B31E-91D4B25D32C6}"/>
              </a:ext>
            </a:extLst>
          </p:cNvPr>
          <p:cNvSpPr/>
          <p:nvPr/>
        </p:nvSpPr>
        <p:spPr>
          <a:xfrm>
            <a:off x="4707228" y="3417561"/>
            <a:ext cx="254942" cy="844826"/>
          </a:xfrm>
          <a:prstGeom prst="lef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3A65E08-3C42-4F08-84D1-93F8F35EC58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601337" y="3475142"/>
            <a:ext cx="983437" cy="345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927A402-F7F2-43E2-8CD8-63A4B1A2258D}"/>
              </a:ext>
            </a:extLst>
          </p:cNvPr>
          <p:cNvCxnSpPr>
            <a:cxnSpLocks/>
          </p:cNvCxnSpPr>
          <p:nvPr/>
        </p:nvCxnSpPr>
        <p:spPr>
          <a:xfrm flipH="1">
            <a:off x="3913080" y="3820997"/>
            <a:ext cx="794151" cy="205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F686111-C6FB-4785-8EF8-E4631B21E4D5}"/>
              </a:ext>
            </a:extLst>
          </p:cNvPr>
          <p:cNvGrpSpPr/>
          <p:nvPr/>
        </p:nvGrpSpPr>
        <p:grpSpPr>
          <a:xfrm>
            <a:off x="1208260" y="3626537"/>
            <a:ext cx="2430000" cy="1306933"/>
            <a:chOff x="1265158" y="3790440"/>
            <a:chExt cx="2430000" cy="130693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868D155-52EC-42F1-AB0D-1DAB3A136383}"/>
                </a:ext>
              </a:extLst>
            </p:cNvPr>
            <p:cNvGrpSpPr/>
            <p:nvPr/>
          </p:nvGrpSpPr>
          <p:grpSpPr>
            <a:xfrm>
              <a:off x="1460983" y="3790440"/>
              <a:ext cx="2038350" cy="422249"/>
              <a:chOff x="2028825" y="5581204"/>
              <a:chExt cx="2038350" cy="422249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E145E6E-10D3-4610-9F15-EB176A6406FF}"/>
                  </a:ext>
                </a:extLst>
              </p:cNvPr>
              <p:cNvCxnSpPr/>
              <p:nvPr/>
            </p:nvCxnSpPr>
            <p:spPr>
              <a:xfrm>
                <a:off x="2028825" y="6003453"/>
                <a:ext cx="2038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79A3FC-CFB9-47A6-8FEB-F7B93E487BFC}"/>
                  </a:ext>
                </a:extLst>
              </p:cNvPr>
              <p:cNvSpPr txBox="1"/>
              <p:nvPr/>
            </p:nvSpPr>
            <p:spPr>
              <a:xfrm>
                <a:off x="2343323" y="5581204"/>
                <a:ext cx="14093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텍스트 번역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185C31-9AFB-48C8-9515-A583096EC647}"/>
                </a:ext>
              </a:extLst>
            </p:cNvPr>
            <p:cNvSpPr txBox="1"/>
            <p:nvPr/>
          </p:nvSpPr>
          <p:spPr>
            <a:xfrm>
              <a:off x="1265158" y="4451042"/>
              <a:ext cx="243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STT</a:t>
              </a:r>
              <a:r>
                <a:rPr lang="ko-KR" altLang="en-US" dirty="0"/>
                <a:t> 기술로 만들어진 텍스트를 기반으로 번역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E6FDA7A-AD45-4DB5-89B1-A099D41F0E45}"/>
              </a:ext>
            </a:extLst>
          </p:cNvPr>
          <p:cNvGrpSpPr/>
          <p:nvPr/>
        </p:nvGrpSpPr>
        <p:grpSpPr>
          <a:xfrm>
            <a:off x="8679011" y="3548100"/>
            <a:ext cx="2430000" cy="1478077"/>
            <a:chOff x="8609438" y="3778243"/>
            <a:chExt cx="2430000" cy="147807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6FFE29B-F71E-4D86-85A3-56B2D2633F75}"/>
                </a:ext>
              </a:extLst>
            </p:cNvPr>
            <p:cNvGrpSpPr/>
            <p:nvPr/>
          </p:nvGrpSpPr>
          <p:grpSpPr>
            <a:xfrm>
              <a:off x="8805263" y="3778243"/>
              <a:ext cx="2038350" cy="422249"/>
              <a:chOff x="2028825" y="5581204"/>
              <a:chExt cx="2038350" cy="422249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3457D01-CA75-429F-89C7-2F1B9906516D}"/>
                  </a:ext>
                </a:extLst>
              </p:cNvPr>
              <p:cNvCxnSpPr/>
              <p:nvPr/>
            </p:nvCxnSpPr>
            <p:spPr>
              <a:xfrm>
                <a:off x="2028825" y="6003453"/>
                <a:ext cx="2038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7E2DBF-764F-44A6-BE59-3E944D8F3988}"/>
                  </a:ext>
                </a:extLst>
              </p:cNvPr>
              <p:cNvSpPr txBox="1"/>
              <p:nvPr/>
            </p:nvSpPr>
            <p:spPr>
              <a:xfrm>
                <a:off x="2712815" y="5581204"/>
                <a:ext cx="6703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STT</a:t>
                </a:r>
                <a:endParaRPr lang="ko-KR" altLang="en-US" sz="2000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8E6AFE-31B1-467E-8A28-B7C0D2EC96E3}"/>
                </a:ext>
              </a:extLst>
            </p:cNvPr>
            <p:cNvSpPr txBox="1"/>
            <p:nvPr/>
          </p:nvSpPr>
          <p:spPr>
            <a:xfrm>
              <a:off x="8609438" y="4332990"/>
              <a:ext cx="243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Speech To Text</a:t>
              </a:r>
            </a:p>
            <a:p>
              <a:pPr algn="ctr"/>
              <a:r>
                <a:rPr lang="ko-KR" altLang="en-US" dirty="0"/>
                <a:t>사람의 음성을 인식해 텍스트로 </a:t>
              </a:r>
              <a:r>
                <a:rPr lang="ko-KR" altLang="en-US" dirty="0" err="1"/>
                <a:t>뽑아냄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076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기타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2.</a:t>
            </a:r>
            <a:r>
              <a:rPr lang="ko-KR" altLang="en-US" sz="1600" spc="-150" dirty="0">
                <a:solidFill>
                  <a:schemeClr val="accent4"/>
                </a:solidFill>
              </a:rPr>
              <a:t> 서비스 내용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1CDFC7-386D-4DAF-ABD4-2C00FE6820C1}"/>
              </a:ext>
            </a:extLst>
          </p:cNvPr>
          <p:cNvSpPr txBox="1"/>
          <p:nvPr/>
        </p:nvSpPr>
        <p:spPr>
          <a:xfrm>
            <a:off x="918569" y="1867986"/>
            <a:ext cx="3534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관심 축제 설정</a:t>
            </a:r>
            <a:r>
              <a:rPr lang="en-US" altLang="ko-KR" sz="2800" dirty="0">
                <a:solidFill>
                  <a:schemeClr val="accent4"/>
                </a:solidFill>
              </a:rPr>
              <a:t>/</a:t>
            </a:r>
            <a:r>
              <a:rPr lang="ko-KR" altLang="en-US" sz="2800" dirty="0">
                <a:solidFill>
                  <a:schemeClr val="accent4"/>
                </a:solidFill>
              </a:rPr>
              <a:t>취소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973CDC-FB3F-4FE4-9FA9-9E9EBBE13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90" y="2620892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C01993-0133-4531-80B0-42CE6DAD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90" y="2620892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B1AF20-5B66-47BE-87E5-F0E2A6DA1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40" y="2620892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FD89F6-9A53-4BE3-A7BF-134AEAA32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810" y="2620892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5E6C6A-4058-43F7-817F-3DA03B7413B2}"/>
              </a:ext>
            </a:extLst>
          </p:cNvPr>
          <p:cNvGrpSpPr/>
          <p:nvPr/>
        </p:nvGrpSpPr>
        <p:grpSpPr>
          <a:xfrm>
            <a:off x="2226982" y="5984858"/>
            <a:ext cx="2038350" cy="495361"/>
            <a:chOff x="2028825" y="5485953"/>
            <a:chExt cx="2038350" cy="495361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2AF968D-C649-4F74-AA12-A34E3D2F6D53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5E7E29-2272-4102-A44C-3AFCCD9254DE}"/>
                </a:ext>
              </a:extLst>
            </p:cNvPr>
            <p:cNvSpPr txBox="1"/>
            <p:nvPr/>
          </p:nvSpPr>
          <p:spPr>
            <a:xfrm>
              <a:off x="2192639" y="5581204"/>
              <a:ext cx="17107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관심 축제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9A4C3E-4055-4759-A667-B974D9541BF1}"/>
              </a:ext>
            </a:extLst>
          </p:cNvPr>
          <p:cNvGrpSpPr/>
          <p:nvPr/>
        </p:nvGrpSpPr>
        <p:grpSpPr>
          <a:xfrm>
            <a:off x="5726730" y="5984858"/>
            <a:ext cx="2242923" cy="495361"/>
            <a:chOff x="1926544" y="5485953"/>
            <a:chExt cx="2242923" cy="49536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5C355D1-97D9-4CD8-9FB8-191E86CC3E90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948411-B7F9-4140-A430-FE8B01703ECB}"/>
                </a:ext>
              </a:extLst>
            </p:cNvPr>
            <p:cNvSpPr txBox="1"/>
            <p:nvPr/>
          </p:nvSpPr>
          <p:spPr>
            <a:xfrm>
              <a:off x="1926544" y="5581204"/>
              <a:ext cx="2242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관심 축제 모아 보기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F231AFC-EC68-4060-823F-8D90AE6062A6}"/>
              </a:ext>
            </a:extLst>
          </p:cNvPr>
          <p:cNvGrpSpPr/>
          <p:nvPr/>
        </p:nvGrpSpPr>
        <p:grpSpPr>
          <a:xfrm>
            <a:off x="8945839" y="5984858"/>
            <a:ext cx="2038350" cy="495361"/>
            <a:chOff x="2028825" y="5485953"/>
            <a:chExt cx="2038350" cy="495361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0143046-FF94-4C19-92CD-022406DB327C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F7E27A-3E3D-4960-9A84-4EC07F05BF5B}"/>
                </a:ext>
              </a:extLst>
            </p:cNvPr>
            <p:cNvSpPr txBox="1"/>
            <p:nvPr/>
          </p:nvSpPr>
          <p:spPr>
            <a:xfrm>
              <a:off x="2192641" y="5581204"/>
              <a:ext cx="17107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관심 축제 취소</a:t>
              </a: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A6F74214-1202-49E4-BD24-4D7F81695154}"/>
              </a:ext>
            </a:extLst>
          </p:cNvPr>
          <p:cNvSpPr/>
          <p:nvPr/>
        </p:nvSpPr>
        <p:spPr>
          <a:xfrm>
            <a:off x="6586455" y="5480645"/>
            <a:ext cx="523461" cy="47549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0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기타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2.</a:t>
            </a:r>
            <a:r>
              <a:rPr lang="ko-KR" altLang="en-US" sz="1600" spc="-150" dirty="0">
                <a:solidFill>
                  <a:schemeClr val="accent4"/>
                </a:solidFill>
              </a:rPr>
              <a:t> 서비스 내용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1CDFC7-386D-4DAF-ABD4-2C00FE6820C1}"/>
              </a:ext>
            </a:extLst>
          </p:cNvPr>
          <p:cNvSpPr txBox="1"/>
          <p:nvPr/>
        </p:nvSpPr>
        <p:spPr>
          <a:xfrm>
            <a:off x="918569" y="1867986"/>
            <a:ext cx="2633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/>
                </a:solidFill>
              </a:rPr>
              <a:t>FAQ / </a:t>
            </a:r>
            <a:r>
              <a:rPr lang="ko-KR" altLang="en-US" sz="2800" dirty="0">
                <a:solidFill>
                  <a:schemeClr val="accent4"/>
                </a:solidFill>
              </a:rPr>
              <a:t>도움말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05D11F-4FB0-4144-8A33-9A580B37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47" y="2703443"/>
            <a:ext cx="2025000" cy="360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8A7FC5-81BE-4C69-B973-FAB8F36B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442" y="2703443"/>
            <a:ext cx="2025000" cy="360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FF574E-BCD4-4E10-AA42-960EBEFB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442" y="2703443"/>
            <a:ext cx="2025000" cy="360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38A2C9-1F1E-4CD5-B50B-86E712D45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442" y="2703443"/>
            <a:ext cx="2025000" cy="360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</p:spTree>
    <p:extLst>
      <p:ext uri="{BB962C8B-B14F-4D97-AF65-F5344CB8AC3E}">
        <p14:creationId xmlns:p14="http://schemas.microsoft.com/office/powerpoint/2010/main" val="71056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A0D86-1013-4B4B-8A65-464F42972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75"/>
            <a:ext cx="12204400" cy="68649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D53116-D6F4-4563-A6A5-10C6286BD718}"/>
              </a:ext>
            </a:extLst>
          </p:cNvPr>
          <p:cNvSpPr/>
          <p:nvPr/>
        </p:nvSpPr>
        <p:spPr>
          <a:xfrm>
            <a:off x="-12400" y="0"/>
            <a:ext cx="12216800" cy="6858000"/>
          </a:xfrm>
          <a:prstGeom prst="rect">
            <a:avLst/>
          </a:prstGeom>
          <a:solidFill>
            <a:srgbClr val="08496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B4383-C443-45F7-9A93-CBF50C2B5065}"/>
              </a:ext>
            </a:extLst>
          </p:cNvPr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8446FD-C070-4E88-95BD-CC0E40EE712E}"/>
              </a:ext>
            </a:extLst>
          </p:cNvPr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E2F227-5478-4D7F-A306-89B905B89FD7}"/>
              </a:ext>
            </a:extLst>
          </p:cNvPr>
          <p:cNvGrpSpPr/>
          <p:nvPr/>
        </p:nvGrpSpPr>
        <p:grpSpPr>
          <a:xfrm>
            <a:off x="583464" y="3541759"/>
            <a:ext cx="3224857" cy="769441"/>
            <a:chOff x="510077" y="2691080"/>
            <a:chExt cx="3224857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E99497-EF0A-464D-B3B2-D38342291314}"/>
                </a:ext>
              </a:extLst>
            </p:cNvPr>
            <p:cNvSpPr txBox="1"/>
            <p:nvPr/>
          </p:nvSpPr>
          <p:spPr>
            <a:xfrm>
              <a:off x="510077" y="2691080"/>
              <a:ext cx="25026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구현 방식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4EB60-3C8E-4311-9930-84CADD3E0397}"/>
                </a:ext>
              </a:extLst>
            </p:cNvPr>
            <p:cNvSpPr txBox="1"/>
            <p:nvPr/>
          </p:nvSpPr>
          <p:spPr>
            <a:xfrm>
              <a:off x="1232326" y="2691080"/>
              <a:ext cx="25026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구현 방식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2CD130-0831-4C81-9151-B0CFE0684BE0}"/>
              </a:ext>
            </a:extLst>
          </p:cNvPr>
          <p:cNvGrpSpPr/>
          <p:nvPr/>
        </p:nvGrpSpPr>
        <p:grpSpPr>
          <a:xfrm>
            <a:off x="7723134" y="1439864"/>
            <a:ext cx="2531462" cy="1171283"/>
            <a:chOff x="7723134" y="1439864"/>
            <a:chExt cx="2531462" cy="11712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7465087-4423-4E1E-91BA-78C78AA87769}"/>
                </a:ext>
              </a:extLst>
            </p:cNvPr>
            <p:cNvSpPr/>
            <p:nvPr/>
          </p:nvSpPr>
          <p:spPr>
            <a:xfrm>
              <a:off x="8805855" y="1439864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D6E694-B352-46DD-A092-48F0E4FAF379}"/>
                </a:ext>
              </a:extLst>
            </p:cNvPr>
            <p:cNvSpPr txBox="1"/>
            <p:nvPr/>
          </p:nvSpPr>
          <p:spPr>
            <a:xfrm>
              <a:off x="7723134" y="2026372"/>
              <a:ext cx="2531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1">
                      <a:alpha val="70000"/>
                    </a:schemeClr>
                  </a:solidFill>
                  <a:latin typeface="+mn-ea"/>
                </a:rPr>
                <a:t>앱의 구현 방식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8B8DB7-B5BA-433C-90DF-F4F748670885}"/>
              </a:ext>
            </a:extLst>
          </p:cNvPr>
          <p:cNvGrpSpPr/>
          <p:nvPr/>
        </p:nvGrpSpPr>
        <p:grpSpPr>
          <a:xfrm>
            <a:off x="8143158" y="4018627"/>
            <a:ext cx="1657826" cy="1142081"/>
            <a:chOff x="8143158" y="3592492"/>
            <a:chExt cx="1657826" cy="114208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A61CB70-8A9C-44D8-91D4-00ADD7FF95AB}"/>
                </a:ext>
              </a:extLst>
            </p:cNvPr>
            <p:cNvSpPr/>
            <p:nvPr/>
          </p:nvSpPr>
          <p:spPr>
            <a:xfrm>
              <a:off x="8782765" y="3592492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7B9710-07FD-444B-B8A1-0C075792FA90}"/>
                </a:ext>
              </a:extLst>
            </p:cNvPr>
            <p:cNvSpPr txBox="1"/>
            <p:nvPr/>
          </p:nvSpPr>
          <p:spPr>
            <a:xfrm>
              <a:off x="8143158" y="4149798"/>
              <a:ext cx="1657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1">
                      <a:alpha val="70000"/>
                    </a:schemeClr>
                  </a:solidFill>
                  <a:latin typeface="+mn-ea"/>
                </a:rPr>
                <a:t>사용 </a:t>
              </a:r>
              <a:r>
                <a:rPr lang="en-US" altLang="ko-KR" sz="3200" spc="-150" dirty="0">
                  <a:solidFill>
                    <a:schemeClr val="bg1">
                      <a:alpha val="70000"/>
                    </a:schemeClr>
                  </a:solidFill>
                  <a:latin typeface="+mn-ea"/>
                </a:rPr>
                <a:t>API</a:t>
              </a:r>
              <a:endParaRPr lang="ko-KR" altLang="en-US" sz="3200" spc="-150" dirty="0">
                <a:solidFill>
                  <a:schemeClr val="bg1">
                    <a:alpha val="7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23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2377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앱의 구현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3.</a:t>
            </a:r>
            <a:r>
              <a:rPr lang="ko-KR" altLang="en-US" sz="1600" spc="-150" dirty="0">
                <a:solidFill>
                  <a:schemeClr val="accent4"/>
                </a:solidFill>
              </a:rPr>
              <a:t> 구현 방식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0E96C7-47AB-43FE-B590-3D23D9D283CF}"/>
              </a:ext>
            </a:extLst>
          </p:cNvPr>
          <p:cNvSpPr txBox="1"/>
          <p:nvPr/>
        </p:nvSpPr>
        <p:spPr>
          <a:xfrm>
            <a:off x="1602622" y="2321471"/>
            <a:ext cx="89867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</a:rPr>
              <a:t>여기는 옛날에 공설기서 했던 것처럼 </a:t>
            </a:r>
            <a:endParaRPr lang="en-US" altLang="ko-KR" sz="2800" dirty="0">
              <a:solidFill>
                <a:schemeClr val="accent4"/>
              </a:solidFill>
            </a:endParaRPr>
          </a:p>
          <a:p>
            <a:r>
              <a:rPr lang="ko-KR" altLang="en-US" sz="2800" dirty="0">
                <a:solidFill>
                  <a:schemeClr val="accent4"/>
                </a:solidFill>
              </a:rPr>
              <a:t>표로 </a:t>
            </a:r>
            <a:r>
              <a:rPr lang="ko-KR" altLang="en-US" sz="2800" dirty="0" err="1">
                <a:solidFill>
                  <a:schemeClr val="accent4"/>
                </a:solidFill>
              </a:rPr>
              <a:t>개발툴은</a:t>
            </a:r>
            <a:r>
              <a:rPr lang="ko-KR" altLang="en-US" sz="2800" dirty="0">
                <a:solidFill>
                  <a:schemeClr val="accent4"/>
                </a:solidFill>
              </a:rPr>
              <a:t> 안드로이드 스튜디오고</a:t>
            </a:r>
            <a:r>
              <a:rPr lang="en-US" altLang="ko-KR" sz="2800" dirty="0">
                <a:solidFill>
                  <a:schemeClr val="accent4"/>
                </a:solidFill>
              </a:rPr>
              <a:t>, DB</a:t>
            </a:r>
            <a:r>
              <a:rPr lang="ko-KR" altLang="en-US" sz="2800" dirty="0">
                <a:solidFill>
                  <a:schemeClr val="accent4"/>
                </a:solidFill>
              </a:rPr>
              <a:t>는 뭘 </a:t>
            </a:r>
            <a:r>
              <a:rPr lang="ko-KR" altLang="en-US" sz="2800" dirty="0" err="1">
                <a:solidFill>
                  <a:schemeClr val="accent4"/>
                </a:solidFill>
              </a:rPr>
              <a:t>썻고</a:t>
            </a:r>
            <a:r>
              <a:rPr lang="en-US" altLang="ko-KR" sz="2800" dirty="0">
                <a:solidFill>
                  <a:schemeClr val="accent4"/>
                </a:solidFill>
              </a:rPr>
              <a:t>, </a:t>
            </a:r>
          </a:p>
          <a:p>
            <a:r>
              <a:rPr lang="en-US" altLang="ko-KR" sz="2800" dirty="0" err="1">
                <a:solidFill>
                  <a:schemeClr val="accent4"/>
                </a:solidFill>
              </a:rPr>
              <a:t>sdk</a:t>
            </a:r>
            <a:r>
              <a:rPr lang="ko-KR" altLang="en-US" sz="2800" dirty="0">
                <a:solidFill>
                  <a:schemeClr val="accent4"/>
                </a:solidFill>
              </a:rPr>
              <a:t> 버전은 </a:t>
            </a:r>
            <a:r>
              <a:rPr lang="ko-KR" altLang="en-US" sz="2800" dirty="0" err="1">
                <a:solidFill>
                  <a:schemeClr val="accent4"/>
                </a:solidFill>
              </a:rPr>
              <a:t>뭐고</a:t>
            </a:r>
            <a:r>
              <a:rPr lang="ko-KR" altLang="en-US" sz="2800" dirty="0">
                <a:solidFill>
                  <a:schemeClr val="accent4"/>
                </a:solidFill>
              </a:rPr>
              <a:t> 막 </a:t>
            </a:r>
            <a:r>
              <a:rPr lang="ko-KR" altLang="en-US" sz="2800" dirty="0" err="1">
                <a:solidFill>
                  <a:schemeClr val="accent4"/>
                </a:solidFill>
              </a:rPr>
              <a:t>그런거</a:t>
            </a:r>
            <a:r>
              <a:rPr lang="ko-KR" altLang="en-US" sz="2800" dirty="0">
                <a:solidFill>
                  <a:schemeClr val="accent4"/>
                </a:solidFill>
              </a:rPr>
              <a:t> 하고 싶은데 도저히 </a:t>
            </a:r>
            <a:r>
              <a:rPr lang="ko-KR" altLang="en-US" sz="2800" dirty="0" err="1">
                <a:solidFill>
                  <a:schemeClr val="accent4"/>
                </a:solidFill>
              </a:rPr>
              <a:t>모르겟다아아</a:t>
            </a:r>
            <a:endParaRPr lang="en-US" altLang="ko-KR" sz="2800" dirty="0">
              <a:solidFill>
                <a:schemeClr val="accent4"/>
              </a:solidFill>
            </a:endParaRPr>
          </a:p>
          <a:p>
            <a:endParaRPr lang="en-US" altLang="ko-KR" sz="2800" dirty="0">
              <a:solidFill>
                <a:schemeClr val="accent4"/>
              </a:solidFill>
            </a:endParaRPr>
          </a:p>
          <a:p>
            <a:r>
              <a:rPr lang="ko-KR" altLang="en-US" sz="2800" dirty="0">
                <a:solidFill>
                  <a:schemeClr val="accent4"/>
                </a:solidFill>
              </a:rPr>
              <a:t>이거 해보고 안되면 그냥 이 페이지 지우면 되여</a:t>
            </a:r>
            <a:r>
              <a:rPr lang="en-US" altLang="ko-KR" sz="2800" dirty="0">
                <a:solidFill>
                  <a:schemeClr val="accent4"/>
                </a:solidFill>
              </a:rPr>
              <a:t>~~~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80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15584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사용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API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3.</a:t>
            </a:r>
            <a:r>
              <a:rPr lang="ko-KR" altLang="en-US" sz="1600" spc="-150" dirty="0">
                <a:solidFill>
                  <a:schemeClr val="accent4"/>
                </a:solidFill>
              </a:rPr>
              <a:t> 구현 방식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94B3A-B950-451C-8720-E449F2867219}"/>
              </a:ext>
            </a:extLst>
          </p:cNvPr>
          <p:cNvSpPr txBox="1"/>
          <p:nvPr/>
        </p:nvSpPr>
        <p:spPr>
          <a:xfrm>
            <a:off x="918569" y="2285429"/>
            <a:ext cx="451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서울시 문화행사 정보  </a:t>
            </a:r>
            <a:r>
              <a:rPr lang="en-US" altLang="ko-KR" sz="2800" dirty="0">
                <a:solidFill>
                  <a:schemeClr val="accent4"/>
                </a:solidFill>
              </a:rPr>
              <a:t>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64C80-8260-4F4A-ADCE-E17C6CCA0FC2}"/>
              </a:ext>
            </a:extLst>
          </p:cNvPr>
          <p:cNvSpPr txBox="1"/>
          <p:nvPr/>
        </p:nvSpPr>
        <p:spPr>
          <a:xfrm>
            <a:off x="918569" y="3323223"/>
            <a:ext cx="3782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/>
                </a:solidFill>
              </a:rPr>
              <a:t>Google Speech 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76D1E-316A-45AB-821C-E9EF7B0DD047}"/>
              </a:ext>
            </a:extLst>
          </p:cNvPr>
          <p:cNvSpPr txBox="1"/>
          <p:nvPr/>
        </p:nvSpPr>
        <p:spPr>
          <a:xfrm>
            <a:off x="918569" y="4361017"/>
            <a:ext cx="3394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/>
                </a:solidFill>
              </a:rPr>
              <a:t>Papago SMT 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5FFF3-1649-473C-A660-6EED944E9AF3}"/>
              </a:ext>
            </a:extLst>
          </p:cNvPr>
          <p:cNvSpPr txBox="1"/>
          <p:nvPr/>
        </p:nvSpPr>
        <p:spPr>
          <a:xfrm>
            <a:off x="918569" y="5398811"/>
            <a:ext cx="3442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/>
                </a:solidFill>
              </a:rPr>
              <a:t>Google Maps 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20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15584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사용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API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3.</a:t>
            </a:r>
            <a:r>
              <a:rPr lang="ko-KR" altLang="en-US" sz="1600" spc="-150" dirty="0">
                <a:solidFill>
                  <a:schemeClr val="accent4"/>
                </a:solidFill>
              </a:rPr>
              <a:t> 구현 방식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94B3A-B950-451C-8720-E449F2867219}"/>
              </a:ext>
            </a:extLst>
          </p:cNvPr>
          <p:cNvSpPr txBox="1"/>
          <p:nvPr/>
        </p:nvSpPr>
        <p:spPr>
          <a:xfrm>
            <a:off x="918569" y="2285429"/>
            <a:ext cx="5103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accent4"/>
                </a:solidFill>
              </a:rPr>
              <a:t>서울시 문화행사 정보  </a:t>
            </a:r>
            <a:r>
              <a:rPr lang="en-US" altLang="ko-KR" sz="3200" b="1" dirty="0">
                <a:solidFill>
                  <a:schemeClr val="accent4"/>
                </a:solidFill>
              </a:rPr>
              <a:t>API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64C80-8260-4F4A-ADCE-E17C6CCA0FC2}"/>
              </a:ext>
            </a:extLst>
          </p:cNvPr>
          <p:cNvSpPr txBox="1"/>
          <p:nvPr/>
        </p:nvSpPr>
        <p:spPr>
          <a:xfrm>
            <a:off x="918569" y="3323223"/>
            <a:ext cx="3782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/>
                </a:solidFill>
              </a:rPr>
              <a:t>Google Speech 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76D1E-316A-45AB-821C-E9EF7B0DD047}"/>
              </a:ext>
            </a:extLst>
          </p:cNvPr>
          <p:cNvSpPr txBox="1"/>
          <p:nvPr/>
        </p:nvSpPr>
        <p:spPr>
          <a:xfrm>
            <a:off x="918569" y="4361017"/>
            <a:ext cx="3394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/>
                </a:solidFill>
              </a:rPr>
              <a:t>Papago SMT 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5FFF3-1649-473C-A660-6EED944E9AF3}"/>
              </a:ext>
            </a:extLst>
          </p:cNvPr>
          <p:cNvSpPr txBox="1"/>
          <p:nvPr/>
        </p:nvSpPr>
        <p:spPr>
          <a:xfrm>
            <a:off x="918569" y="5398811"/>
            <a:ext cx="3442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/>
                </a:solidFill>
              </a:rPr>
              <a:t>Google Maps 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7E8A64D-4187-4FF4-9F44-8FDE38B0291D}"/>
              </a:ext>
            </a:extLst>
          </p:cNvPr>
          <p:cNvSpPr/>
          <p:nvPr/>
        </p:nvSpPr>
        <p:spPr>
          <a:xfrm>
            <a:off x="6858000" y="2464904"/>
            <a:ext cx="4294413" cy="345712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어떤 방식으로 해당 </a:t>
            </a:r>
            <a:r>
              <a:rPr lang="en-US" altLang="ko-KR" sz="2000" dirty="0" err="1">
                <a:solidFill>
                  <a:schemeClr val="bg1"/>
                </a:solidFill>
              </a:rPr>
              <a:t>api</a:t>
            </a:r>
            <a:r>
              <a:rPr lang="ko-KR" altLang="en-US" sz="2000" dirty="0" err="1">
                <a:solidFill>
                  <a:schemeClr val="bg1"/>
                </a:solidFill>
              </a:rPr>
              <a:t>를</a:t>
            </a:r>
            <a:r>
              <a:rPr lang="ko-KR" altLang="en-US" sz="2000" dirty="0">
                <a:solidFill>
                  <a:schemeClr val="bg1"/>
                </a:solidFill>
              </a:rPr>
              <a:t> 사용했는지 간략하게 설명해주세용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뒤에는 내가 </a:t>
            </a:r>
            <a:r>
              <a:rPr lang="ko-KR" altLang="en-US" sz="2000" dirty="0" err="1">
                <a:solidFill>
                  <a:schemeClr val="bg1"/>
                </a:solidFill>
              </a:rPr>
              <a:t>해놨으니까</a:t>
            </a:r>
            <a:r>
              <a:rPr lang="ko-KR" altLang="en-US" sz="2000" dirty="0">
                <a:solidFill>
                  <a:schemeClr val="bg1"/>
                </a:solidFill>
              </a:rPr>
              <a:t> 그거 보고 비슷하게 해줘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93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15584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사용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API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3.</a:t>
            </a:r>
            <a:r>
              <a:rPr lang="ko-KR" altLang="en-US" sz="1600" spc="-150" dirty="0">
                <a:solidFill>
                  <a:schemeClr val="accent4"/>
                </a:solidFill>
              </a:rPr>
              <a:t> 구현 방식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94B3A-B950-451C-8720-E449F2867219}"/>
              </a:ext>
            </a:extLst>
          </p:cNvPr>
          <p:cNvSpPr txBox="1"/>
          <p:nvPr/>
        </p:nvSpPr>
        <p:spPr>
          <a:xfrm>
            <a:off x="918569" y="2285429"/>
            <a:ext cx="451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서울시 문화행사 정보  </a:t>
            </a:r>
            <a:r>
              <a:rPr lang="en-US" altLang="ko-KR" sz="2800" dirty="0">
                <a:solidFill>
                  <a:schemeClr val="accent4"/>
                </a:solidFill>
              </a:rPr>
              <a:t>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64C80-8260-4F4A-ADCE-E17C6CCA0FC2}"/>
              </a:ext>
            </a:extLst>
          </p:cNvPr>
          <p:cNvSpPr txBox="1"/>
          <p:nvPr/>
        </p:nvSpPr>
        <p:spPr>
          <a:xfrm>
            <a:off x="918569" y="3323223"/>
            <a:ext cx="4410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chemeClr val="accent4"/>
                </a:solidFill>
              </a:rPr>
              <a:t>Google Speech API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76D1E-316A-45AB-821C-E9EF7B0DD047}"/>
              </a:ext>
            </a:extLst>
          </p:cNvPr>
          <p:cNvSpPr txBox="1"/>
          <p:nvPr/>
        </p:nvSpPr>
        <p:spPr>
          <a:xfrm>
            <a:off x="918569" y="4361017"/>
            <a:ext cx="3394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/>
                </a:solidFill>
              </a:rPr>
              <a:t>Papago SMT 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5FFF3-1649-473C-A660-6EED944E9AF3}"/>
              </a:ext>
            </a:extLst>
          </p:cNvPr>
          <p:cNvSpPr txBox="1"/>
          <p:nvPr/>
        </p:nvSpPr>
        <p:spPr>
          <a:xfrm>
            <a:off x="918569" y="5398811"/>
            <a:ext cx="3442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/>
                </a:solidFill>
              </a:rPr>
              <a:t>Google Maps 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3EF5FFA-B5DA-40B1-90CC-F7B4768F4752}"/>
              </a:ext>
            </a:extLst>
          </p:cNvPr>
          <p:cNvSpPr/>
          <p:nvPr/>
        </p:nvSpPr>
        <p:spPr>
          <a:xfrm>
            <a:off x="6862481" y="2464904"/>
            <a:ext cx="4273605" cy="345712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STT (Speech To Text) </a:t>
            </a:r>
            <a:r>
              <a:rPr lang="ko-KR" altLang="en-US" sz="2000" dirty="0">
                <a:solidFill>
                  <a:schemeClr val="bg1"/>
                </a:solidFill>
              </a:rPr>
              <a:t> 기능을 구현할 때 사용한 </a:t>
            </a:r>
            <a:r>
              <a:rPr lang="en-US" altLang="ko-KR" sz="2000" dirty="0">
                <a:solidFill>
                  <a:schemeClr val="bg1"/>
                </a:solidFill>
              </a:rPr>
              <a:t>API</a:t>
            </a:r>
            <a:br>
              <a:rPr lang="en-US" altLang="ko-KR" sz="2000" dirty="0"/>
            </a:b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안드로이드 스튜디오에서 기본적으로 제공하는 </a:t>
            </a:r>
            <a:r>
              <a:rPr lang="en-US" altLang="ko-KR" sz="2000" dirty="0" err="1">
                <a:solidFill>
                  <a:schemeClr val="bg1"/>
                </a:solidFill>
              </a:rPr>
              <a:t>SpeechRecognizer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클래스를 이용해 구현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13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15584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사용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API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3.</a:t>
            </a:r>
            <a:r>
              <a:rPr lang="ko-KR" altLang="en-US" sz="1600" spc="-150" dirty="0">
                <a:solidFill>
                  <a:schemeClr val="accent4"/>
                </a:solidFill>
              </a:rPr>
              <a:t> 구현 방식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94B3A-B950-451C-8720-E449F2867219}"/>
              </a:ext>
            </a:extLst>
          </p:cNvPr>
          <p:cNvSpPr txBox="1"/>
          <p:nvPr/>
        </p:nvSpPr>
        <p:spPr>
          <a:xfrm>
            <a:off x="918569" y="2285429"/>
            <a:ext cx="451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서울시 문화행사 정보  </a:t>
            </a:r>
            <a:r>
              <a:rPr lang="en-US" altLang="ko-KR" sz="2800" dirty="0">
                <a:solidFill>
                  <a:schemeClr val="accent4"/>
                </a:solidFill>
              </a:rPr>
              <a:t>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64C80-8260-4F4A-ADCE-E17C6CCA0FC2}"/>
              </a:ext>
            </a:extLst>
          </p:cNvPr>
          <p:cNvSpPr txBox="1"/>
          <p:nvPr/>
        </p:nvSpPr>
        <p:spPr>
          <a:xfrm>
            <a:off x="918569" y="3323223"/>
            <a:ext cx="3782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/>
                </a:solidFill>
              </a:rPr>
              <a:t>Google Speech 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76D1E-316A-45AB-821C-E9EF7B0DD047}"/>
              </a:ext>
            </a:extLst>
          </p:cNvPr>
          <p:cNvSpPr txBox="1"/>
          <p:nvPr/>
        </p:nvSpPr>
        <p:spPr>
          <a:xfrm>
            <a:off x="918569" y="4361017"/>
            <a:ext cx="3888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chemeClr val="accent4"/>
                </a:solidFill>
              </a:rPr>
              <a:t>Papago SMT API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5FFF3-1649-473C-A660-6EED944E9AF3}"/>
              </a:ext>
            </a:extLst>
          </p:cNvPr>
          <p:cNvSpPr txBox="1"/>
          <p:nvPr/>
        </p:nvSpPr>
        <p:spPr>
          <a:xfrm>
            <a:off x="918569" y="5398811"/>
            <a:ext cx="3442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/>
                </a:solidFill>
              </a:rPr>
              <a:t>Google Maps 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FADE09E-9D17-4432-BB86-DADE3FBDEB64}"/>
              </a:ext>
            </a:extLst>
          </p:cNvPr>
          <p:cNvSpPr/>
          <p:nvPr/>
        </p:nvSpPr>
        <p:spPr>
          <a:xfrm>
            <a:off x="6874329" y="2464904"/>
            <a:ext cx="4261757" cy="345712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번역 기능을 구현할 때 사용한 </a:t>
            </a: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en-US" altLang="ko-KR" sz="2000" dirty="0" err="1">
                <a:solidFill>
                  <a:schemeClr val="bg1"/>
                </a:solidFill>
              </a:rPr>
              <a:t>Naver</a:t>
            </a:r>
            <a:r>
              <a:rPr lang="en-US" altLang="ko-KR" sz="2000" dirty="0">
                <a:solidFill>
                  <a:schemeClr val="bg1"/>
                </a:solidFill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</a:rPr>
              <a:t>의 무료 </a:t>
            </a:r>
            <a:r>
              <a:rPr lang="en-US" altLang="ko-KR" sz="2000" dirty="0">
                <a:solidFill>
                  <a:schemeClr val="bg1"/>
                </a:solidFill>
              </a:rPr>
              <a:t>API</a:t>
            </a:r>
            <a:br>
              <a:rPr lang="en-US" altLang="ko-KR" sz="2000" dirty="0"/>
            </a:b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Statistical Machine Translation</a:t>
            </a: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통계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기반의 기계 번역 기술로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속도가 빠르고 번역할 수 있는 어휘가 많음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3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2AA35AE6-6E44-47AF-A855-5F6B8C1EB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5"/>
          <a:stretch/>
        </p:blipFill>
        <p:spPr>
          <a:xfrm>
            <a:off x="6727491" y="-6975"/>
            <a:ext cx="5464509" cy="6864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0C6C72-1037-4E1D-8F96-410696B0DE69}"/>
              </a:ext>
            </a:extLst>
          </p:cNvPr>
          <p:cNvSpPr txBox="1"/>
          <p:nvPr/>
        </p:nvSpPr>
        <p:spPr>
          <a:xfrm>
            <a:off x="431504" y="336110"/>
            <a:ext cx="1074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rgbClr val="084964"/>
                </a:solidFill>
              </a:rPr>
              <a:t>C</a:t>
            </a:r>
            <a:endParaRPr lang="ko-KR" altLang="en-US" sz="9600" b="1" dirty="0">
              <a:solidFill>
                <a:srgbClr val="08496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02ACA-FA2C-4D38-84FC-E19C99D17D39}"/>
              </a:ext>
            </a:extLst>
          </p:cNvPr>
          <p:cNvSpPr txBox="1"/>
          <p:nvPr/>
        </p:nvSpPr>
        <p:spPr>
          <a:xfrm>
            <a:off x="1408003" y="1120940"/>
            <a:ext cx="2066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 err="1">
                <a:solidFill>
                  <a:srgbClr val="084964"/>
                </a:solidFill>
              </a:rPr>
              <a:t>ontents</a:t>
            </a:r>
            <a:endParaRPr lang="ko-KR" altLang="en-US" sz="3200" spc="600" dirty="0">
              <a:solidFill>
                <a:srgbClr val="08496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232D57-9D20-4A57-B417-D77D31230B9A}"/>
              </a:ext>
            </a:extLst>
          </p:cNvPr>
          <p:cNvGrpSpPr/>
          <p:nvPr/>
        </p:nvGrpSpPr>
        <p:grpSpPr>
          <a:xfrm>
            <a:off x="1928999" y="2717800"/>
            <a:ext cx="1870713" cy="474533"/>
            <a:chOff x="1471799" y="2717800"/>
            <a:chExt cx="1870713" cy="474533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1E454B5-FD44-4B03-AEB9-A21D9F7C9F79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AF4A00-0FC2-498A-A729-0A7224C7FD74}"/>
                </a:ext>
              </a:extLst>
            </p:cNvPr>
            <p:cNvSpPr txBox="1"/>
            <p:nvPr/>
          </p:nvSpPr>
          <p:spPr>
            <a:xfrm>
              <a:off x="2133527" y="2730668"/>
              <a:ext cx="1208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기획 배경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FAA12-4334-48B2-8C7A-A5F365E1AE97}"/>
                </a:ext>
              </a:extLst>
            </p:cNvPr>
            <p:cNvSpPr txBox="1"/>
            <p:nvPr/>
          </p:nvSpPr>
          <p:spPr>
            <a:xfrm>
              <a:off x="1474176" y="2772201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+mn-ea"/>
                </a:rPr>
                <a:t>001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65A58-381B-4D57-BAB9-84EC381AE086}"/>
              </a:ext>
            </a:extLst>
          </p:cNvPr>
          <p:cNvGrpSpPr/>
          <p:nvPr/>
        </p:nvGrpSpPr>
        <p:grpSpPr>
          <a:xfrm>
            <a:off x="1928999" y="3683000"/>
            <a:ext cx="2109560" cy="474533"/>
            <a:chOff x="1471799" y="2717800"/>
            <a:chExt cx="2109560" cy="474533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954C17C-B171-49CF-A92F-A8C5991929D9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0849B-6C70-4F8D-A075-95669CE393C6}"/>
                </a:ext>
              </a:extLst>
            </p:cNvPr>
            <p:cNvSpPr txBox="1"/>
            <p:nvPr/>
          </p:nvSpPr>
          <p:spPr>
            <a:xfrm>
              <a:off x="2133527" y="2730668"/>
              <a:ext cx="1447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서비스 내용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0E5865-545F-4DEA-9DC6-4128D3732548}"/>
                </a:ext>
              </a:extLst>
            </p:cNvPr>
            <p:cNvSpPr txBox="1"/>
            <p:nvPr/>
          </p:nvSpPr>
          <p:spPr>
            <a:xfrm>
              <a:off x="1474176" y="2772201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+mn-ea"/>
                </a:rPr>
                <a:t>002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9B68CC-32EE-4BB6-B331-A8FD2E757354}"/>
              </a:ext>
            </a:extLst>
          </p:cNvPr>
          <p:cNvGrpSpPr/>
          <p:nvPr/>
        </p:nvGrpSpPr>
        <p:grpSpPr>
          <a:xfrm>
            <a:off x="1928999" y="4648200"/>
            <a:ext cx="1870713" cy="474533"/>
            <a:chOff x="1471799" y="2717800"/>
            <a:chExt cx="1870713" cy="47453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555643A-E031-46F1-A715-F95700B0FA6D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AA096E-0323-493B-8621-637A7FC76B25}"/>
                </a:ext>
              </a:extLst>
            </p:cNvPr>
            <p:cNvSpPr txBox="1"/>
            <p:nvPr/>
          </p:nvSpPr>
          <p:spPr>
            <a:xfrm>
              <a:off x="2133527" y="2730668"/>
              <a:ext cx="1208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구현 방식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A1C4A0-4A1C-4D4D-812C-95B2296CB600}"/>
                </a:ext>
              </a:extLst>
            </p:cNvPr>
            <p:cNvSpPr txBox="1"/>
            <p:nvPr/>
          </p:nvSpPr>
          <p:spPr>
            <a:xfrm>
              <a:off x="1474176" y="2772201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+mn-ea"/>
                </a:rPr>
                <a:t>003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421881-CE17-4B51-A85B-8A2DF543E602}"/>
              </a:ext>
            </a:extLst>
          </p:cNvPr>
          <p:cNvGrpSpPr/>
          <p:nvPr/>
        </p:nvGrpSpPr>
        <p:grpSpPr>
          <a:xfrm>
            <a:off x="1928999" y="5613400"/>
            <a:ext cx="1870713" cy="474533"/>
            <a:chOff x="1471799" y="2717800"/>
            <a:chExt cx="1870713" cy="474533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DCDBB5-EEF9-46C0-922B-F5711A2C205E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16EE4E-2C12-4956-8C41-D13A31004D10}"/>
                </a:ext>
              </a:extLst>
            </p:cNvPr>
            <p:cNvSpPr txBox="1"/>
            <p:nvPr/>
          </p:nvSpPr>
          <p:spPr>
            <a:xfrm>
              <a:off x="2133527" y="2730668"/>
              <a:ext cx="1208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기대 효과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A6B91D-6F3D-4C61-BABA-37C0945427A2}"/>
                </a:ext>
              </a:extLst>
            </p:cNvPr>
            <p:cNvSpPr txBox="1"/>
            <p:nvPr/>
          </p:nvSpPr>
          <p:spPr>
            <a:xfrm>
              <a:off x="1474176" y="2772201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+mn-ea"/>
                </a:rPr>
                <a:t>004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FCF0F8-CD57-403E-A970-A9285A279FBD}"/>
              </a:ext>
            </a:extLst>
          </p:cNvPr>
          <p:cNvSpPr/>
          <p:nvPr/>
        </p:nvSpPr>
        <p:spPr>
          <a:xfrm>
            <a:off x="6727490" y="2"/>
            <a:ext cx="5464509" cy="6857998"/>
          </a:xfrm>
          <a:prstGeom prst="rect">
            <a:avLst/>
          </a:prstGeom>
          <a:solidFill>
            <a:srgbClr val="08496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167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A0D86-1013-4B4B-8A65-464F42972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75"/>
            <a:ext cx="12204400" cy="68649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D53116-D6F4-4563-A6A5-10C6286BD718}"/>
              </a:ext>
            </a:extLst>
          </p:cNvPr>
          <p:cNvSpPr/>
          <p:nvPr/>
        </p:nvSpPr>
        <p:spPr>
          <a:xfrm>
            <a:off x="-12400" y="0"/>
            <a:ext cx="12216800" cy="6858000"/>
          </a:xfrm>
          <a:prstGeom prst="rect">
            <a:avLst/>
          </a:prstGeom>
          <a:solidFill>
            <a:srgbClr val="08496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B4383-C443-45F7-9A93-CBF50C2B5065}"/>
              </a:ext>
            </a:extLst>
          </p:cNvPr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8446FD-C070-4E88-95BD-CC0E40EE712E}"/>
              </a:ext>
            </a:extLst>
          </p:cNvPr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E2F227-5478-4D7F-A306-89B905B89FD7}"/>
              </a:ext>
            </a:extLst>
          </p:cNvPr>
          <p:cNvGrpSpPr/>
          <p:nvPr/>
        </p:nvGrpSpPr>
        <p:grpSpPr>
          <a:xfrm>
            <a:off x="583464" y="3541759"/>
            <a:ext cx="3224857" cy="769441"/>
            <a:chOff x="510077" y="2691080"/>
            <a:chExt cx="3224857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E99497-EF0A-464D-B3B2-D38342291314}"/>
                </a:ext>
              </a:extLst>
            </p:cNvPr>
            <p:cNvSpPr txBox="1"/>
            <p:nvPr/>
          </p:nvSpPr>
          <p:spPr>
            <a:xfrm>
              <a:off x="510077" y="2691080"/>
              <a:ext cx="25026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기대 효과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4EB60-3C8E-4311-9930-84CADD3E0397}"/>
                </a:ext>
              </a:extLst>
            </p:cNvPr>
            <p:cNvSpPr txBox="1"/>
            <p:nvPr/>
          </p:nvSpPr>
          <p:spPr>
            <a:xfrm>
              <a:off x="1232326" y="2691080"/>
              <a:ext cx="25026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기대 효과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8CE9D3-6CF1-45AA-91F2-AEF37415FC90}"/>
              </a:ext>
            </a:extLst>
          </p:cNvPr>
          <p:cNvGrpSpPr/>
          <p:nvPr/>
        </p:nvGrpSpPr>
        <p:grpSpPr>
          <a:xfrm>
            <a:off x="8146435" y="1439864"/>
            <a:ext cx="1707519" cy="1140490"/>
            <a:chOff x="8146435" y="1439864"/>
            <a:chExt cx="1707519" cy="114049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F287C2D-238A-462E-B1B5-715993CEF308}"/>
                </a:ext>
              </a:extLst>
            </p:cNvPr>
            <p:cNvSpPr/>
            <p:nvPr/>
          </p:nvSpPr>
          <p:spPr>
            <a:xfrm>
              <a:off x="8805855" y="1439864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21E8DB-24FA-469F-A879-04683DBC499A}"/>
                </a:ext>
              </a:extLst>
            </p:cNvPr>
            <p:cNvSpPr txBox="1"/>
            <p:nvPr/>
          </p:nvSpPr>
          <p:spPr>
            <a:xfrm>
              <a:off x="8146435" y="1995579"/>
              <a:ext cx="17075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1">
                      <a:alpha val="70000"/>
                    </a:schemeClr>
                  </a:solidFill>
                  <a:latin typeface="+mn-ea"/>
                </a:rPr>
                <a:t>기대 효과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0BFE52-A492-4EE8-8177-FE6824498D4D}"/>
              </a:ext>
            </a:extLst>
          </p:cNvPr>
          <p:cNvGrpSpPr/>
          <p:nvPr/>
        </p:nvGrpSpPr>
        <p:grpSpPr>
          <a:xfrm>
            <a:off x="7947844" y="4018627"/>
            <a:ext cx="2056973" cy="1142081"/>
            <a:chOff x="7947844" y="3592492"/>
            <a:chExt cx="2056973" cy="114208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6BC43B9-0984-4076-9F93-6DAD468EC22D}"/>
                </a:ext>
              </a:extLst>
            </p:cNvPr>
            <p:cNvSpPr/>
            <p:nvPr/>
          </p:nvSpPr>
          <p:spPr>
            <a:xfrm>
              <a:off x="8782765" y="3592492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106B7E-2749-4A44-A754-77C6C7E51941}"/>
                </a:ext>
              </a:extLst>
            </p:cNvPr>
            <p:cNvSpPr txBox="1"/>
            <p:nvPr/>
          </p:nvSpPr>
          <p:spPr>
            <a:xfrm>
              <a:off x="7947844" y="4149798"/>
              <a:ext cx="20569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1">
                      <a:alpha val="70000"/>
                    </a:schemeClr>
                  </a:solidFill>
                  <a:latin typeface="+mn-ea"/>
                </a:rPr>
                <a:t>발전 가능성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36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1608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기대 효과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4.</a:t>
            </a:r>
            <a:r>
              <a:rPr lang="ko-KR" altLang="en-US" sz="1600" spc="-150" dirty="0">
                <a:solidFill>
                  <a:schemeClr val="accent4"/>
                </a:solidFill>
              </a:rPr>
              <a:t> 기대</a:t>
            </a:r>
            <a:r>
              <a:rPr lang="en-US" altLang="ko-KR" sz="1600" spc="-150" dirty="0">
                <a:solidFill>
                  <a:schemeClr val="accent4"/>
                </a:solidFill>
              </a:rPr>
              <a:t> </a:t>
            </a:r>
            <a:r>
              <a:rPr lang="ko-KR" altLang="en-US" sz="1600" spc="-150" dirty="0">
                <a:solidFill>
                  <a:schemeClr val="accent4"/>
                </a:solidFill>
              </a:rPr>
              <a:t>효과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02DA62-091A-4A67-B298-5B824A2E8B7E}"/>
              </a:ext>
            </a:extLst>
          </p:cNvPr>
          <p:cNvSpPr txBox="1"/>
          <p:nvPr/>
        </p:nvSpPr>
        <p:spPr>
          <a:xfrm>
            <a:off x="918569" y="1867986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chemeClr val="accent4"/>
                </a:solidFill>
              </a:rPr>
              <a:t>경제적 이득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1E49D-0F9E-472F-B9DE-7A3F9FF02AFD}"/>
              </a:ext>
            </a:extLst>
          </p:cNvPr>
          <p:cNvSpPr txBox="1"/>
          <p:nvPr/>
        </p:nvSpPr>
        <p:spPr>
          <a:xfrm>
            <a:off x="918569" y="3294015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sz="2800" dirty="0">
                <a:solidFill>
                  <a:schemeClr val="accent4"/>
                </a:solidFill>
              </a:rPr>
              <a:t>서울의 이미지 상승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80156-FFD5-4929-8C11-A2BE1F0E8008}"/>
              </a:ext>
            </a:extLst>
          </p:cNvPr>
          <p:cNvSpPr txBox="1"/>
          <p:nvPr/>
        </p:nvSpPr>
        <p:spPr>
          <a:xfrm>
            <a:off x="918569" y="4720044"/>
            <a:ext cx="7452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sz="2800" dirty="0">
                <a:solidFill>
                  <a:schemeClr val="accent4"/>
                </a:solidFill>
              </a:rPr>
              <a:t>국민의 정신건강 및 문화 생태계의 다양성 유지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1278E2-EBC1-4ABD-907E-0CF1B7FCCE19}"/>
              </a:ext>
            </a:extLst>
          </p:cNvPr>
          <p:cNvSpPr txBox="1"/>
          <p:nvPr/>
        </p:nvSpPr>
        <p:spPr>
          <a:xfrm>
            <a:off x="1691217" y="2442500"/>
            <a:ext cx="5038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원활한 외국인 관광객 유치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문화행사 활성화로 인한 문화예술 소비 증가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F1CA59-CF24-4E3A-BBC6-EF254409350F}"/>
              </a:ext>
            </a:extLst>
          </p:cNvPr>
          <p:cNvSpPr txBox="1"/>
          <p:nvPr/>
        </p:nvSpPr>
        <p:spPr>
          <a:xfrm>
            <a:off x="1691216" y="3849893"/>
            <a:ext cx="5801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외국민이 함께 즐길 수 있는 축제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대화 번역기능을 통한 관광객들의 최대 불편함 해소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91C1F-B53C-433B-8B35-C63ECC20EB63}"/>
              </a:ext>
            </a:extLst>
          </p:cNvPr>
          <p:cNvSpPr txBox="1"/>
          <p:nvPr/>
        </p:nvSpPr>
        <p:spPr>
          <a:xfrm>
            <a:off x="1691216" y="5357567"/>
            <a:ext cx="5410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대중문화와 순수예술과의 관심의 차이를 줄임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세대간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성별 간의 문화예술 관심의 차이를 줄임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167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발전 가능성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4.</a:t>
            </a:r>
            <a:r>
              <a:rPr lang="ko-KR" altLang="en-US" sz="1600" spc="-150" dirty="0">
                <a:solidFill>
                  <a:schemeClr val="accent4"/>
                </a:solidFill>
              </a:rPr>
              <a:t> 기대</a:t>
            </a:r>
            <a:r>
              <a:rPr lang="en-US" altLang="ko-KR" sz="1600" spc="-150" dirty="0">
                <a:solidFill>
                  <a:schemeClr val="accent4"/>
                </a:solidFill>
              </a:rPr>
              <a:t> </a:t>
            </a:r>
            <a:r>
              <a:rPr lang="ko-KR" altLang="en-US" sz="1600" spc="-150" dirty="0">
                <a:solidFill>
                  <a:schemeClr val="accent4"/>
                </a:solidFill>
              </a:rPr>
              <a:t>효과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38B83B-CEBE-46D0-930D-2F3070BA01E7}"/>
              </a:ext>
            </a:extLst>
          </p:cNvPr>
          <p:cNvSpPr txBox="1"/>
          <p:nvPr/>
        </p:nvSpPr>
        <p:spPr>
          <a:xfrm>
            <a:off x="918568" y="1867986"/>
            <a:ext cx="10560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지원가능한 언어를 늘림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EAA85-10A0-4018-B10C-9DEB959F1A41}"/>
              </a:ext>
            </a:extLst>
          </p:cNvPr>
          <p:cNvSpPr txBox="1"/>
          <p:nvPr/>
        </p:nvSpPr>
        <p:spPr>
          <a:xfrm>
            <a:off x="918568" y="2769468"/>
            <a:ext cx="6481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즐겨 찾기 기능을 활용한 유저 맞춤 추천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4F3D8-D813-48BD-B77F-87B407BB10DB}"/>
              </a:ext>
            </a:extLst>
          </p:cNvPr>
          <p:cNvSpPr txBox="1"/>
          <p:nvPr/>
        </p:nvSpPr>
        <p:spPr>
          <a:xfrm>
            <a:off x="918568" y="3670950"/>
            <a:ext cx="6481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서버 구축을 통한 유저 간의 메신저 기능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ED44C7-11A3-4553-A140-C1E3E3597337}"/>
              </a:ext>
            </a:extLst>
          </p:cNvPr>
          <p:cNvSpPr txBox="1"/>
          <p:nvPr/>
        </p:nvSpPr>
        <p:spPr>
          <a:xfrm>
            <a:off x="918567" y="457243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커뮤니티를 통한 유저 간의 축제 후기 공유 가능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AE435D-87CF-4958-976C-3CCC896E8D59}"/>
              </a:ext>
            </a:extLst>
          </p:cNvPr>
          <p:cNvSpPr txBox="1"/>
          <p:nvPr/>
        </p:nvSpPr>
        <p:spPr>
          <a:xfrm>
            <a:off x="918567" y="5476138"/>
            <a:ext cx="538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빅데이터 축적을 통한 </a:t>
            </a:r>
            <a:r>
              <a:rPr lang="en-US" altLang="ko-KR" sz="2800" dirty="0">
                <a:solidFill>
                  <a:schemeClr val="accent4"/>
                </a:solidFill>
              </a:rPr>
              <a:t>FAQ </a:t>
            </a:r>
            <a:r>
              <a:rPr lang="ko-KR" altLang="en-US" sz="2800" dirty="0">
                <a:solidFill>
                  <a:schemeClr val="accent4"/>
                </a:solidFill>
              </a:rPr>
              <a:t>개선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4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페스티벌_시연영상_고화질">
            <a:hlinkClick r:id="" action="ppaction://media"/>
            <a:extLst>
              <a:ext uri="{FF2B5EF4-FFF2-40B4-BE49-F238E27FC236}">
                <a16:creationId xmlns:a16="http://schemas.microsoft.com/office/drawing/2014/main" id="{A09648B6-D304-418B-9D3B-9D1B77350A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0EB32DC-DA28-4A77-929A-F7449F6D7E32}"/>
              </a:ext>
            </a:extLst>
          </p:cNvPr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rgbClr val="084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C6F0F-09AC-47B6-8E97-4848105F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0" t="44606" r="16950" b="45212"/>
          <a:stretch/>
        </p:blipFill>
        <p:spPr>
          <a:xfrm>
            <a:off x="5357665" y="3766351"/>
            <a:ext cx="1501465" cy="2353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C8FC01-93D7-4C4C-B591-A634685178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21" t="45308" r="34034" b="44854"/>
          <a:stretch/>
        </p:blipFill>
        <p:spPr>
          <a:xfrm>
            <a:off x="5016445" y="3091648"/>
            <a:ext cx="2183907" cy="67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A0D86-1013-4B4B-8A65-464F42972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75"/>
            <a:ext cx="12204400" cy="68649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D53116-D6F4-4563-A6A5-10C6286BD718}"/>
              </a:ext>
            </a:extLst>
          </p:cNvPr>
          <p:cNvSpPr/>
          <p:nvPr/>
        </p:nvSpPr>
        <p:spPr>
          <a:xfrm>
            <a:off x="-12400" y="0"/>
            <a:ext cx="12216800" cy="6858000"/>
          </a:xfrm>
          <a:prstGeom prst="rect">
            <a:avLst/>
          </a:prstGeom>
          <a:solidFill>
            <a:srgbClr val="08496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B4383-C443-45F7-9A93-CBF50C2B5065}"/>
              </a:ext>
            </a:extLst>
          </p:cNvPr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1.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8446FD-C070-4E88-95BD-CC0E40EE712E}"/>
              </a:ext>
            </a:extLst>
          </p:cNvPr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E2F227-5478-4D7F-A306-89B905B89FD7}"/>
              </a:ext>
            </a:extLst>
          </p:cNvPr>
          <p:cNvGrpSpPr/>
          <p:nvPr/>
        </p:nvGrpSpPr>
        <p:grpSpPr>
          <a:xfrm>
            <a:off x="583464" y="3541759"/>
            <a:ext cx="3224857" cy="769441"/>
            <a:chOff x="510077" y="2691080"/>
            <a:chExt cx="3224857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E99497-EF0A-464D-B3B2-D38342291314}"/>
                </a:ext>
              </a:extLst>
            </p:cNvPr>
            <p:cNvSpPr txBox="1"/>
            <p:nvPr/>
          </p:nvSpPr>
          <p:spPr>
            <a:xfrm>
              <a:off x="510077" y="2691080"/>
              <a:ext cx="25026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기획 배경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4EB60-3C8E-4311-9930-84CADD3E0397}"/>
                </a:ext>
              </a:extLst>
            </p:cNvPr>
            <p:cNvSpPr txBox="1"/>
            <p:nvPr/>
          </p:nvSpPr>
          <p:spPr>
            <a:xfrm>
              <a:off x="1232326" y="2691080"/>
              <a:ext cx="25026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기획 배경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472845-BE76-4123-9532-A549A4A779E0}"/>
              </a:ext>
            </a:extLst>
          </p:cNvPr>
          <p:cNvGrpSpPr/>
          <p:nvPr/>
        </p:nvGrpSpPr>
        <p:grpSpPr>
          <a:xfrm>
            <a:off x="7971708" y="1439864"/>
            <a:ext cx="2056973" cy="1171283"/>
            <a:chOff x="7971708" y="1439864"/>
            <a:chExt cx="2056973" cy="11712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9807A6D-04B7-48E8-83AA-BCC2117FF471}"/>
                </a:ext>
              </a:extLst>
            </p:cNvPr>
            <p:cNvSpPr/>
            <p:nvPr/>
          </p:nvSpPr>
          <p:spPr>
            <a:xfrm>
              <a:off x="8805855" y="1439864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A5854-A29F-42AD-B613-8E85B0982A0C}"/>
                </a:ext>
              </a:extLst>
            </p:cNvPr>
            <p:cNvSpPr txBox="1"/>
            <p:nvPr/>
          </p:nvSpPr>
          <p:spPr>
            <a:xfrm>
              <a:off x="7971708" y="2026372"/>
              <a:ext cx="20569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1">
                      <a:alpha val="70000"/>
                    </a:schemeClr>
                  </a:solidFill>
                  <a:latin typeface="+mn-ea"/>
                </a:rPr>
                <a:t>앱의 필요성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B2CF20-D7A8-449B-8845-D9F44A420F5B}"/>
              </a:ext>
            </a:extLst>
          </p:cNvPr>
          <p:cNvGrpSpPr/>
          <p:nvPr/>
        </p:nvGrpSpPr>
        <p:grpSpPr>
          <a:xfrm>
            <a:off x="7361919" y="4018627"/>
            <a:ext cx="3230372" cy="1142081"/>
            <a:chOff x="7361919" y="3592492"/>
            <a:chExt cx="3230372" cy="114208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06B02F-F556-4D52-955A-0EFA543F7895}"/>
                </a:ext>
              </a:extLst>
            </p:cNvPr>
            <p:cNvSpPr/>
            <p:nvPr/>
          </p:nvSpPr>
          <p:spPr>
            <a:xfrm>
              <a:off x="8782765" y="3592492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E7F53D-021E-4047-BA9C-791A4C998723}"/>
                </a:ext>
              </a:extLst>
            </p:cNvPr>
            <p:cNvSpPr txBox="1"/>
            <p:nvPr/>
          </p:nvSpPr>
          <p:spPr>
            <a:xfrm>
              <a:off x="7361919" y="4149798"/>
              <a:ext cx="3230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1">
                      <a:alpha val="70000"/>
                    </a:schemeClr>
                  </a:solidFill>
                  <a:latin typeface="+mn-ea"/>
                </a:rPr>
                <a:t>기존 앱과의 차별성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49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앱의 필요성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1.</a:t>
            </a:r>
            <a:r>
              <a:rPr lang="ko-KR" altLang="en-US" sz="1600" spc="-150" dirty="0">
                <a:solidFill>
                  <a:schemeClr val="accent4"/>
                </a:solidFill>
              </a:rPr>
              <a:t> 기획 배경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36F9D4F-DD9D-49EB-B735-43F83273511C}"/>
              </a:ext>
            </a:extLst>
          </p:cNvPr>
          <p:cNvGrpSpPr/>
          <p:nvPr/>
        </p:nvGrpSpPr>
        <p:grpSpPr>
          <a:xfrm>
            <a:off x="1860653" y="2183750"/>
            <a:ext cx="3053141" cy="3053141"/>
            <a:chOff x="1860653" y="1971477"/>
            <a:chExt cx="3053141" cy="3053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E9D1C3D-499B-4A79-8435-F865B4ABA47C}"/>
                </a:ext>
              </a:extLst>
            </p:cNvPr>
            <p:cNvSpPr/>
            <p:nvPr/>
          </p:nvSpPr>
          <p:spPr>
            <a:xfrm>
              <a:off x="1860653" y="1971477"/>
              <a:ext cx="3053141" cy="305314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ACCFB65-A937-4072-A2FF-EFBB38BFD9CD}"/>
                </a:ext>
              </a:extLst>
            </p:cNvPr>
            <p:cNvGrpSpPr/>
            <p:nvPr/>
          </p:nvGrpSpPr>
          <p:grpSpPr>
            <a:xfrm>
              <a:off x="2308300" y="2324099"/>
              <a:ext cx="2209801" cy="2209801"/>
              <a:chOff x="6039169" y="2460168"/>
              <a:chExt cx="2209801" cy="2209801"/>
            </a:xfrm>
          </p:grpSpPr>
          <p:pic>
            <p:nvPicPr>
              <p:cNvPr id="28" name="그래픽 27" descr="사용자">
                <a:extLst>
                  <a:ext uri="{FF2B5EF4-FFF2-40B4-BE49-F238E27FC236}">
                    <a16:creationId xmlns:a16="http://schemas.microsoft.com/office/drawing/2014/main" id="{2C19B38D-4980-402B-864A-4C00683C6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39169" y="2460168"/>
                <a:ext cx="2209801" cy="220980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C63BC7-FEA7-4267-BE18-87C58CC98DAF}"/>
                  </a:ext>
                </a:extLst>
              </p:cNvPr>
              <p:cNvSpPr txBox="1"/>
              <p:nvPr/>
            </p:nvSpPr>
            <p:spPr>
              <a:xfrm>
                <a:off x="6933224" y="2460168"/>
                <a:ext cx="52931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/>
                  <a:t>?</a:t>
                </a:r>
                <a:endParaRPr lang="ko-KR" altLang="en-US" sz="4400" b="1" dirty="0"/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ADDD010-8BC2-4168-8820-952606701348}"/>
              </a:ext>
            </a:extLst>
          </p:cNvPr>
          <p:cNvGrpSpPr/>
          <p:nvPr/>
        </p:nvGrpSpPr>
        <p:grpSpPr>
          <a:xfrm>
            <a:off x="6972412" y="2183750"/>
            <a:ext cx="3053141" cy="3053141"/>
            <a:chOff x="7012036" y="1971477"/>
            <a:chExt cx="3053141" cy="3053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F2BE9CF-83E1-4AD8-BB07-36181943554F}"/>
                </a:ext>
              </a:extLst>
            </p:cNvPr>
            <p:cNvSpPr/>
            <p:nvPr/>
          </p:nvSpPr>
          <p:spPr>
            <a:xfrm>
              <a:off x="7012036" y="1971477"/>
              <a:ext cx="3053141" cy="305314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래픽 30" descr="책">
              <a:extLst>
                <a:ext uri="{FF2B5EF4-FFF2-40B4-BE49-F238E27FC236}">
                  <a16:creationId xmlns:a16="http://schemas.microsoft.com/office/drawing/2014/main" id="{EA352E03-7BC4-4751-BA77-CCAEDBCE2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19456" y="2678897"/>
              <a:ext cx="1638299" cy="163829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C27CB29-15E0-4ED2-9EA7-4174BC29D639}"/>
              </a:ext>
            </a:extLst>
          </p:cNvPr>
          <p:cNvSpPr txBox="1"/>
          <p:nvPr/>
        </p:nvSpPr>
        <p:spPr>
          <a:xfrm>
            <a:off x="2435681" y="5691352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</a:rPr>
              <a:t>언어의 장벽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0E0923-8DE4-4FBD-B805-CC1D753F57E0}"/>
              </a:ext>
            </a:extLst>
          </p:cNvPr>
          <p:cNvSpPr txBox="1"/>
          <p:nvPr/>
        </p:nvSpPr>
        <p:spPr>
          <a:xfrm>
            <a:off x="7051661" y="5682345"/>
            <a:ext cx="2973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</a:rPr>
              <a:t>부족한 정보 접근성</a:t>
            </a:r>
          </a:p>
        </p:txBody>
      </p:sp>
    </p:spTree>
    <p:extLst>
      <p:ext uri="{BB962C8B-B14F-4D97-AF65-F5344CB8AC3E}">
        <p14:creationId xmlns:p14="http://schemas.microsoft.com/office/powerpoint/2010/main" val="237046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D14B9ED1-1288-4C5E-BC7C-B7F2405ED4CF}"/>
              </a:ext>
            </a:extLst>
          </p:cNvPr>
          <p:cNvSpPr/>
          <p:nvPr/>
        </p:nvSpPr>
        <p:spPr>
          <a:xfrm>
            <a:off x="1586066" y="2402157"/>
            <a:ext cx="3053141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3031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기존 앱과의 차별성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1.</a:t>
            </a:r>
            <a:r>
              <a:rPr lang="ko-KR" altLang="en-US" sz="1600" spc="-150" dirty="0">
                <a:solidFill>
                  <a:schemeClr val="accent4"/>
                </a:solidFill>
              </a:rPr>
              <a:t> 기획 배경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E0DB8F55-F468-4B98-8593-4178931B3559}"/>
              </a:ext>
            </a:extLst>
          </p:cNvPr>
          <p:cNvSpPr/>
          <p:nvPr/>
        </p:nvSpPr>
        <p:spPr>
          <a:xfrm>
            <a:off x="7513721" y="2402157"/>
            <a:ext cx="3053140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F148A62-6DFE-4B20-94DB-F970DF3FF9E3}"/>
              </a:ext>
            </a:extLst>
          </p:cNvPr>
          <p:cNvSpPr/>
          <p:nvPr/>
        </p:nvSpPr>
        <p:spPr>
          <a:xfrm>
            <a:off x="4244195" y="2128919"/>
            <a:ext cx="3653077" cy="365307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127D12-8698-4F84-829D-46E1C3ACBCBD}"/>
              </a:ext>
            </a:extLst>
          </p:cNvPr>
          <p:cNvSpPr txBox="1"/>
          <p:nvPr/>
        </p:nvSpPr>
        <p:spPr>
          <a:xfrm>
            <a:off x="4656343" y="3822517"/>
            <a:ext cx="28793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문화행사 </a:t>
            </a:r>
            <a:r>
              <a:rPr lang="ko-KR" altLang="en-US" sz="3200" b="1" dirty="0" err="1">
                <a:solidFill>
                  <a:schemeClr val="bg1"/>
                </a:solidFill>
              </a:rPr>
              <a:t>알리미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외국어 번역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F74A40-90D3-4809-9BC1-6CB2E26E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19" y="2129469"/>
            <a:ext cx="1943027" cy="1693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C54067-07D9-439E-89A6-B0F371156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032" y="3323467"/>
            <a:ext cx="1210518" cy="12105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153C747-1940-4219-9014-D9BBF4342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46" y="3105937"/>
            <a:ext cx="1645579" cy="164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0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A0D86-1013-4B4B-8A65-464F42972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75"/>
            <a:ext cx="12204400" cy="68649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D53116-D6F4-4563-A6A5-10C6286BD718}"/>
              </a:ext>
            </a:extLst>
          </p:cNvPr>
          <p:cNvSpPr/>
          <p:nvPr/>
        </p:nvSpPr>
        <p:spPr>
          <a:xfrm>
            <a:off x="0" y="-6975"/>
            <a:ext cx="12216800" cy="6858000"/>
          </a:xfrm>
          <a:prstGeom prst="rect">
            <a:avLst/>
          </a:prstGeom>
          <a:solidFill>
            <a:srgbClr val="08496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B4383-C443-45F7-9A93-CBF50C2B5065}"/>
              </a:ext>
            </a:extLst>
          </p:cNvPr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8446FD-C070-4E88-95BD-CC0E40EE712E}"/>
              </a:ext>
            </a:extLst>
          </p:cNvPr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E2F227-5478-4D7F-A306-89B905B89FD7}"/>
              </a:ext>
            </a:extLst>
          </p:cNvPr>
          <p:cNvGrpSpPr/>
          <p:nvPr/>
        </p:nvGrpSpPr>
        <p:grpSpPr>
          <a:xfrm>
            <a:off x="583464" y="3541759"/>
            <a:ext cx="3769878" cy="769441"/>
            <a:chOff x="510077" y="2691080"/>
            <a:chExt cx="3769878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E99497-EF0A-464D-B3B2-D38342291314}"/>
                </a:ext>
              </a:extLst>
            </p:cNvPr>
            <p:cNvSpPr txBox="1"/>
            <p:nvPr/>
          </p:nvSpPr>
          <p:spPr>
            <a:xfrm>
              <a:off x="510077" y="2691080"/>
              <a:ext cx="30476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서비스 내용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4EB60-3C8E-4311-9930-84CADD3E0397}"/>
                </a:ext>
              </a:extLst>
            </p:cNvPr>
            <p:cNvSpPr txBox="1"/>
            <p:nvPr/>
          </p:nvSpPr>
          <p:spPr>
            <a:xfrm>
              <a:off x="1232326" y="2691080"/>
              <a:ext cx="30476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서비스 내용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DDF498-E0E6-49AA-BC8D-5FC642C93579}"/>
              </a:ext>
            </a:extLst>
          </p:cNvPr>
          <p:cNvGrpSpPr/>
          <p:nvPr/>
        </p:nvGrpSpPr>
        <p:grpSpPr>
          <a:xfrm>
            <a:off x="7210281" y="1235670"/>
            <a:ext cx="3579826" cy="1134973"/>
            <a:chOff x="7210281" y="1439864"/>
            <a:chExt cx="3579826" cy="1134973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AA0A974-4308-482C-A5F5-11556D198430}"/>
                </a:ext>
              </a:extLst>
            </p:cNvPr>
            <p:cNvSpPr/>
            <p:nvPr/>
          </p:nvSpPr>
          <p:spPr>
            <a:xfrm>
              <a:off x="8805855" y="1439864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BC743C-39DC-46BD-80F6-F53797F4B6D4}"/>
                </a:ext>
              </a:extLst>
            </p:cNvPr>
            <p:cNvSpPr txBox="1"/>
            <p:nvPr/>
          </p:nvSpPr>
          <p:spPr>
            <a:xfrm>
              <a:off x="7210281" y="1990062"/>
              <a:ext cx="3579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1">
                      <a:alpha val="70000"/>
                    </a:schemeClr>
                  </a:solidFill>
                  <a:latin typeface="+mn-ea"/>
                </a:rPr>
                <a:t>서울시 축제정보 제공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8B2D76-2FB2-4950-919E-2E9791617E2E}"/>
              </a:ext>
            </a:extLst>
          </p:cNvPr>
          <p:cNvGrpSpPr/>
          <p:nvPr/>
        </p:nvGrpSpPr>
        <p:grpSpPr>
          <a:xfrm>
            <a:off x="7971708" y="2843961"/>
            <a:ext cx="2056973" cy="1124015"/>
            <a:chOff x="7971708" y="2888351"/>
            <a:chExt cx="2056973" cy="112401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50C6056-2C4D-45F2-9023-B505ACF42DBF}"/>
                </a:ext>
              </a:extLst>
            </p:cNvPr>
            <p:cNvSpPr/>
            <p:nvPr/>
          </p:nvSpPr>
          <p:spPr>
            <a:xfrm>
              <a:off x="8812003" y="2888351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D1A24A-C1BE-4863-9E51-0C13EA4AF6A5}"/>
                </a:ext>
              </a:extLst>
            </p:cNvPr>
            <p:cNvSpPr txBox="1"/>
            <p:nvPr/>
          </p:nvSpPr>
          <p:spPr>
            <a:xfrm>
              <a:off x="7971708" y="3427591"/>
              <a:ext cx="20569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1">
                      <a:alpha val="70000"/>
                    </a:schemeClr>
                  </a:solidFill>
                  <a:latin typeface="+mn-ea"/>
                </a:rPr>
                <a:t>다국어 지원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8FD6708-D852-4056-94EC-915895B253FE}"/>
              </a:ext>
            </a:extLst>
          </p:cNvPr>
          <p:cNvGrpSpPr/>
          <p:nvPr/>
        </p:nvGrpSpPr>
        <p:grpSpPr>
          <a:xfrm>
            <a:off x="7971708" y="4530505"/>
            <a:ext cx="2056973" cy="1134973"/>
            <a:chOff x="7971708" y="4335189"/>
            <a:chExt cx="2056973" cy="113497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038C80A-3BAD-4B4D-8C0E-7CBD68D8207F}"/>
                </a:ext>
              </a:extLst>
            </p:cNvPr>
            <p:cNvSpPr/>
            <p:nvPr/>
          </p:nvSpPr>
          <p:spPr>
            <a:xfrm>
              <a:off x="8805855" y="433518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D769EB-5985-49E0-A607-E9B0B2376A8C}"/>
                </a:ext>
              </a:extLst>
            </p:cNvPr>
            <p:cNvSpPr txBox="1"/>
            <p:nvPr/>
          </p:nvSpPr>
          <p:spPr>
            <a:xfrm>
              <a:off x="7971708" y="4885387"/>
              <a:ext cx="20569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1">
                      <a:alpha val="70000"/>
                    </a:schemeClr>
                  </a:solidFill>
                  <a:latin typeface="+mn-ea"/>
                </a:rPr>
                <a:t>기타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41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3358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서울시 축제정보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2.</a:t>
            </a:r>
            <a:r>
              <a:rPr lang="ko-KR" altLang="en-US" sz="1600" spc="-150" dirty="0">
                <a:solidFill>
                  <a:schemeClr val="accent4"/>
                </a:solidFill>
              </a:rPr>
              <a:t> 서비스 내용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C46CA3-5A09-46DF-8790-2A15A7DBD5B7}"/>
              </a:ext>
            </a:extLst>
          </p:cNvPr>
          <p:cNvSpPr txBox="1"/>
          <p:nvPr/>
        </p:nvSpPr>
        <p:spPr>
          <a:xfrm>
            <a:off x="918569" y="1867986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다양하고 쉬운 축제 탐색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D81BF5-BDA1-4AC1-A754-6AB048A40CD3}"/>
              </a:ext>
            </a:extLst>
          </p:cNvPr>
          <p:cNvGrpSpPr/>
          <p:nvPr/>
        </p:nvGrpSpPr>
        <p:grpSpPr>
          <a:xfrm>
            <a:off x="1759840" y="5984858"/>
            <a:ext cx="2038350" cy="495361"/>
            <a:chOff x="2028825" y="5485953"/>
            <a:chExt cx="2038350" cy="49536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0EEF108-DDFB-4E12-8533-4FF6CB1829D5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4098B8-4979-485F-870F-1B5FF6022AE2}"/>
                </a:ext>
              </a:extLst>
            </p:cNvPr>
            <p:cNvSpPr txBox="1"/>
            <p:nvPr/>
          </p:nvSpPr>
          <p:spPr>
            <a:xfrm>
              <a:off x="2458736" y="5581204"/>
              <a:ext cx="11785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추천 기능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2D8660-6313-4630-8AEF-DBAB07B59DC7}"/>
              </a:ext>
            </a:extLst>
          </p:cNvPr>
          <p:cNvGrpSpPr/>
          <p:nvPr/>
        </p:nvGrpSpPr>
        <p:grpSpPr>
          <a:xfrm>
            <a:off x="4846147" y="5982733"/>
            <a:ext cx="2473755" cy="495361"/>
            <a:chOff x="1811126" y="5485953"/>
            <a:chExt cx="2473755" cy="49536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8501091-E026-4B67-B8E9-51D7C3739598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E18CB0-499A-49E9-9BB8-F582F91D9618}"/>
                </a:ext>
              </a:extLst>
            </p:cNvPr>
            <p:cNvSpPr txBox="1"/>
            <p:nvPr/>
          </p:nvSpPr>
          <p:spPr>
            <a:xfrm>
              <a:off x="1811126" y="5581204"/>
              <a:ext cx="2473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테마를 통한 축제 탐색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0A3FAB0-734F-487F-93E8-202C24BB34E7}"/>
              </a:ext>
            </a:extLst>
          </p:cNvPr>
          <p:cNvGrpSpPr/>
          <p:nvPr/>
        </p:nvGrpSpPr>
        <p:grpSpPr>
          <a:xfrm>
            <a:off x="8150156" y="5982733"/>
            <a:ext cx="2473755" cy="495361"/>
            <a:chOff x="1811126" y="5485953"/>
            <a:chExt cx="2473755" cy="495361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7EE7EBE-AE23-4093-B507-0916B55DF55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1DA3EAB-6728-4C47-8551-274075B7D590}"/>
                </a:ext>
              </a:extLst>
            </p:cNvPr>
            <p:cNvSpPr txBox="1"/>
            <p:nvPr/>
          </p:nvSpPr>
          <p:spPr>
            <a:xfrm>
              <a:off x="1811126" y="5581204"/>
              <a:ext cx="2473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지도를 통한 축제 탐색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F699D0E-88F8-4124-9F00-DF471AAE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736" y="2649608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3A7360-A5BB-416F-A07C-3A9D8B66F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771" y="2637171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4961CC-24E9-4EE5-804E-73BBF7FA2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764" y="2649608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</p:spTree>
    <p:extLst>
      <p:ext uri="{BB962C8B-B14F-4D97-AF65-F5344CB8AC3E}">
        <p14:creationId xmlns:p14="http://schemas.microsoft.com/office/powerpoint/2010/main" val="286562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3358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서울시 축제정보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2.</a:t>
            </a:r>
            <a:r>
              <a:rPr lang="ko-KR" altLang="en-US" sz="1600" spc="-150" dirty="0">
                <a:solidFill>
                  <a:schemeClr val="accent4"/>
                </a:solidFill>
              </a:rPr>
              <a:t> 서비스 내용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A4376C-6293-4DA3-8FA0-8F9DEDB231E1}"/>
              </a:ext>
            </a:extLst>
          </p:cNvPr>
          <p:cNvSpPr txBox="1"/>
          <p:nvPr/>
        </p:nvSpPr>
        <p:spPr>
          <a:xfrm>
            <a:off x="918569" y="1867986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다양하고 쉬운 축제 탐색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B55E9-2600-43F9-88A7-AA0AD514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14" y="2620892"/>
            <a:ext cx="1822499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B2BA0C-9071-4C9E-9432-B7A9402F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632" y="2620892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C948B6-CCEB-497C-87B2-4C6A5BF6BBAF}"/>
              </a:ext>
            </a:extLst>
          </p:cNvPr>
          <p:cNvGrpSpPr/>
          <p:nvPr/>
        </p:nvGrpSpPr>
        <p:grpSpPr>
          <a:xfrm>
            <a:off x="4846147" y="5982733"/>
            <a:ext cx="2473755" cy="495361"/>
            <a:chOff x="1811126" y="5485953"/>
            <a:chExt cx="2473755" cy="49536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9DB5B8E-348F-429C-BD34-AD6950DB1F7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6147B2-95B9-4A63-B48D-802979CD9790}"/>
                </a:ext>
              </a:extLst>
            </p:cNvPr>
            <p:cNvSpPr txBox="1"/>
            <p:nvPr/>
          </p:nvSpPr>
          <p:spPr>
            <a:xfrm>
              <a:off x="1811126" y="5581204"/>
              <a:ext cx="2473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검색을 통한 축제 탐색</a:t>
              </a: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5997A7-6F5E-40A6-B557-93EF2140C542}"/>
              </a:ext>
            </a:extLst>
          </p:cNvPr>
          <p:cNvSpPr/>
          <p:nvPr/>
        </p:nvSpPr>
        <p:spPr>
          <a:xfrm>
            <a:off x="5594230" y="3796748"/>
            <a:ext cx="1084866" cy="70567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5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D94A2-3631-459F-9FCB-B0D5211BA03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A234-A1AA-4669-89EE-4A82B786423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7050-81F9-4618-9144-B619D1B8E637}"/>
              </a:ext>
            </a:extLst>
          </p:cNvPr>
          <p:cNvSpPr txBox="1"/>
          <p:nvPr/>
        </p:nvSpPr>
        <p:spPr>
          <a:xfrm>
            <a:off x="2235618" y="683171"/>
            <a:ext cx="3358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서울시 축제정보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8056-A7FF-4ED9-B58C-BD598116D919}"/>
              </a:ext>
            </a:extLst>
          </p:cNvPr>
          <p:cNvSpPr txBox="1"/>
          <p:nvPr/>
        </p:nvSpPr>
        <p:spPr>
          <a:xfrm>
            <a:off x="101600" y="158119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4"/>
                </a:solidFill>
              </a:rPr>
              <a:t>Part</a:t>
            </a:r>
            <a:r>
              <a:rPr lang="ko-KR" altLang="en-US" sz="1600" spc="-150" dirty="0">
                <a:solidFill>
                  <a:schemeClr val="accent4"/>
                </a:solidFill>
              </a:rPr>
              <a:t> </a:t>
            </a:r>
            <a:r>
              <a:rPr lang="en-US" altLang="ko-KR" sz="1600" spc="-150" dirty="0">
                <a:solidFill>
                  <a:schemeClr val="accent4"/>
                </a:solidFill>
              </a:rPr>
              <a:t>2.</a:t>
            </a:r>
            <a:r>
              <a:rPr lang="ko-KR" altLang="en-US" sz="1600" spc="-150" dirty="0">
                <a:solidFill>
                  <a:schemeClr val="accent4"/>
                </a:solidFill>
              </a:rPr>
              <a:t> 서비스 내용</a:t>
            </a:r>
            <a:endParaRPr lang="ko-KR" altLang="en-US" spc="-15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AC739E-190E-44B7-8C95-D2C67703CE0E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A4376C-6293-4DA3-8FA0-8F9DEDB231E1}"/>
              </a:ext>
            </a:extLst>
          </p:cNvPr>
          <p:cNvSpPr txBox="1"/>
          <p:nvPr/>
        </p:nvSpPr>
        <p:spPr>
          <a:xfrm>
            <a:off x="918569" y="1867986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/>
                </a:solidFill>
              </a:rPr>
              <a:t>정확한 축제 정보 제공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45A9BF-9F41-4BA7-ADEC-6A7C79F0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38" y="2846795"/>
            <a:ext cx="1822500" cy="3240000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34DDCD-569E-4EF8-8DE5-C5F005AC9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8"/>
          <a:stretch/>
        </p:blipFill>
        <p:spPr>
          <a:xfrm>
            <a:off x="5449998" y="1718900"/>
            <a:ext cx="1821600" cy="4871006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chemeClr val="bg2"/>
            </a:contourClr>
          </a:sp3d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8943F2-28AD-4AC0-9173-8E64B5C25B5C}"/>
              </a:ext>
            </a:extLst>
          </p:cNvPr>
          <p:cNvCxnSpPr/>
          <p:nvPr/>
        </p:nvCxnSpPr>
        <p:spPr>
          <a:xfrm flipH="1" flipV="1">
            <a:off x="3942047" y="4346713"/>
            <a:ext cx="1402511" cy="850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21D960-8A36-40DE-8BED-45F6ECA39768}"/>
              </a:ext>
            </a:extLst>
          </p:cNvPr>
          <p:cNvCxnSpPr/>
          <p:nvPr/>
        </p:nvCxnSpPr>
        <p:spPr>
          <a:xfrm>
            <a:off x="7404652" y="2663688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921D5A0-0220-4027-8726-CDBD2932FB16}"/>
              </a:ext>
            </a:extLst>
          </p:cNvPr>
          <p:cNvCxnSpPr/>
          <p:nvPr/>
        </p:nvCxnSpPr>
        <p:spPr>
          <a:xfrm>
            <a:off x="7404652" y="3730488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4DD7E5-6C5C-4E01-B8A7-33D75B8C9A17}"/>
              </a:ext>
            </a:extLst>
          </p:cNvPr>
          <p:cNvCxnSpPr/>
          <p:nvPr/>
        </p:nvCxnSpPr>
        <p:spPr>
          <a:xfrm>
            <a:off x="7404652" y="4267201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65591A-E2C3-4F7D-9F0E-B81DB5CFA77E}"/>
              </a:ext>
            </a:extLst>
          </p:cNvPr>
          <p:cNvCxnSpPr/>
          <p:nvPr/>
        </p:nvCxnSpPr>
        <p:spPr>
          <a:xfrm>
            <a:off x="7404652" y="6096001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F67BCBF-6719-482F-B0A2-CC396A1B24E4}"/>
              </a:ext>
            </a:extLst>
          </p:cNvPr>
          <p:cNvSpPr txBox="1"/>
          <p:nvPr/>
        </p:nvSpPr>
        <p:spPr>
          <a:xfrm>
            <a:off x="9012434" y="2482052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대표 사진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17962F-BB1D-4AEF-8EA7-15863F7767C3}"/>
              </a:ext>
            </a:extLst>
          </p:cNvPr>
          <p:cNvSpPr txBox="1"/>
          <p:nvPr/>
        </p:nvSpPr>
        <p:spPr>
          <a:xfrm>
            <a:off x="9012434" y="353043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축제명과 기간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B169C-77CE-4EE1-A883-36C52D535B51}"/>
              </a:ext>
            </a:extLst>
          </p:cNvPr>
          <p:cNvSpPr txBox="1"/>
          <p:nvPr/>
        </p:nvSpPr>
        <p:spPr>
          <a:xfrm>
            <a:off x="9012434" y="406714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상세정보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398FBB-6C3B-4975-A810-89564DD966A2}"/>
              </a:ext>
            </a:extLst>
          </p:cNvPr>
          <p:cNvSpPr txBox="1"/>
          <p:nvPr/>
        </p:nvSpPr>
        <p:spPr>
          <a:xfrm>
            <a:off x="9012434" y="58744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기타정보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2C37EC-243E-433E-A164-64E6231BB44E}"/>
              </a:ext>
            </a:extLst>
          </p:cNvPr>
          <p:cNvSpPr txBox="1"/>
          <p:nvPr/>
        </p:nvSpPr>
        <p:spPr>
          <a:xfrm>
            <a:off x="4115925" y="394660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위치정보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2268A0A-45C6-4F67-B50A-9B7DB0AAC81F}"/>
              </a:ext>
            </a:extLst>
          </p:cNvPr>
          <p:cNvSpPr/>
          <p:nvPr/>
        </p:nvSpPr>
        <p:spPr>
          <a:xfrm>
            <a:off x="6096000" y="6274521"/>
            <a:ext cx="523461" cy="47549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D571E3-1E12-47C7-BFC2-1B22B772D6ED}"/>
              </a:ext>
            </a:extLst>
          </p:cNvPr>
          <p:cNvSpPr txBox="1"/>
          <p:nvPr/>
        </p:nvSpPr>
        <p:spPr>
          <a:xfrm>
            <a:off x="9012434" y="4464843"/>
            <a:ext cx="2800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요금 정보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이용 대상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이용 시간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489546-CE79-41EA-9BEF-BE96286D9816}"/>
              </a:ext>
            </a:extLst>
          </p:cNvPr>
          <p:cNvSpPr txBox="1"/>
          <p:nvPr/>
        </p:nvSpPr>
        <p:spPr>
          <a:xfrm>
            <a:off x="9012434" y="6251352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문의 전화번호</a:t>
            </a:r>
          </a:p>
        </p:txBody>
      </p:sp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C8C4F95F-66B1-429D-AB56-149ACE41042A}"/>
              </a:ext>
            </a:extLst>
          </p:cNvPr>
          <p:cNvSpPr/>
          <p:nvPr/>
        </p:nvSpPr>
        <p:spPr>
          <a:xfrm>
            <a:off x="7046843" y="2097157"/>
            <a:ext cx="357809" cy="1331843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대괄호 36">
            <a:extLst>
              <a:ext uri="{FF2B5EF4-FFF2-40B4-BE49-F238E27FC236}">
                <a16:creationId xmlns:a16="http://schemas.microsoft.com/office/drawing/2014/main" id="{B3667848-8153-4547-83E9-805AC5A1F20B}"/>
              </a:ext>
            </a:extLst>
          </p:cNvPr>
          <p:cNvSpPr/>
          <p:nvPr/>
        </p:nvSpPr>
        <p:spPr>
          <a:xfrm>
            <a:off x="7046843" y="3507684"/>
            <a:ext cx="357809" cy="359466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대괄호 37">
            <a:extLst>
              <a:ext uri="{FF2B5EF4-FFF2-40B4-BE49-F238E27FC236}">
                <a16:creationId xmlns:a16="http://schemas.microsoft.com/office/drawing/2014/main" id="{EB2AA118-7E74-4A47-88EE-7136B439D4A4}"/>
              </a:ext>
            </a:extLst>
          </p:cNvPr>
          <p:cNvSpPr/>
          <p:nvPr/>
        </p:nvSpPr>
        <p:spPr>
          <a:xfrm>
            <a:off x="7057961" y="3945834"/>
            <a:ext cx="357809" cy="508550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대괄호 38">
            <a:extLst>
              <a:ext uri="{FF2B5EF4-FFF2-40B4-BE49-F238E27FC236}">
                <a16:creationId xmlns:a16="http://schemas.microsoft.com/office/drawing/2014/main" id="{E2619DDC-14FB-4AB9-B9A0-48D2EF9F19ED}"/>
              </a:ext>
            </a:extLst>
          </p:cNvPr>
          <p:cNvSpPr/>
          <p:nvPr/>
        </p:nvSpPr>
        <p:spPr>
          <a:xfrm>
            <a:off x="7069079" y="5916267"/>
            <a:ext cx="357809" cy="400107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FC56EB61-4A9E-474F-A70D-8B17596ED666}"/>
              </a:ext>
            </a:extLst>
          </p:cNvPr>
          <p:cNvSpPr/>
          <p:nvPr/>
        </p:nvSpPr>
        <p:spPr>
          <a:xfrm>
            <a:off x="5344558" y="4454383"/>
            <a:ext cx="352921" cy="1461883"/>
          </a:xfrm>
          <a:prstGeom prst="lef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727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사용자 지정 1">
      <a:majorFont>
        <a:latin typeface="Arial"/>
        <a:ea typeface="한컴 윤고딕 240"/>
        <a:cs typeface=""/>
      </a:majorFont>
      <a:minorFont>
        <a:latin typeface="Arial"/>
        <a:ea typeface="한컴 윤고딕 2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760</Words>
  <Application>Microsoft Office PowerPoint</Application>
  <PresentationFormat>와이드스크린</PresentationFormat>
  <Paragraphs>173</Paragraphs>
  <Slides>24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한컴 윤고딕 230</vt:lpstr>
      <vt:lpstr>한컴 윤고딕 240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유진</dc:creator>
  <cp:lastModifiedBy>유진</cp:lastModifiedBy>
  <cp:revision>36</cp:revision>
  <dcterms:created xsi:type="dcterms:W3CDTF">2018-12-20T00:23:41Z</dcterms:created>
  <dcterms:modified xsi:type="dcterms:W3CDTF">2018-12-20T14:23:17Z</dcterms:modified>
</cp:coreProperties>
</file>